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69" r:id="rId3"/>
    <p:sldId id="270" r:id="rId4"/>
    <p:sldId id="271" r:id="rId5"/>
    <p:sldId id="272" r:id="rId6"/>
    <p:sldId id="273" r:id="rId7"/>
    <p:sldId id="274" r:id="rId8"/>
    <p:sldId id="275" r:id="rId9"/>
    <p:sldId id="277" r:id="rId10"/>
    <p:sldId id="278" r:id="rId11"/>
    <p:sldId id="279" r:id="rId12"/>
    <p:sldId id="280" r:id="rId13"/>
    <p:sldId id="281" r:id="rId14"/>
    <p:sldId id="282" r:id="rId15"/>
    <p:sldId id="285" r:id="rId16"/>
    <p:sldId id="286" r:id="rId17"/>
    <p:sldId id="287" r:id="rId18"/>
    <p:sldId id="288" r:id="rId19"/>
    <p:sldId id="289" r:id="rId20"/>
    <p:sldId id="29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نتيجة بحث الصور عن ‪meat microbiology‬‏"/>
          <p:cNvSpPr>
            <a:spLocks noChangeAspect="1" noChangeArrowheads="1"/>
          </p:cNvSpPr>
          <p:nvPr/>
        </p:nvSpPr>
        <p:spPr bwMode="auto">
          <a:xfrm>
            <a:off x="8923338"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027" name="Picture 3" descr="C:\Users\MR\Desktop\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762000"/>
            <a:ext cx="72390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8335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2"/>
          <p:cNvSpPr>
            <a:spLocks noGrp="1"/>
          </p:cNvSpPr>
          <p:nvPr>
            <p:ph idx="1"/>
          </p:nvPr>
        </p:nvSpPr>
        <p:spPr>
          <a:xfrm>
            <a:off x="628650" y="450850"/>
            <a:ext cx="7886700" cy="6015038"/>
          </a:xfrm>
        </p:spPr>
        <p:txBody>
          <a:bodyPr rtlCol="1">
            <a:normAutofit fontScale="92500"/>
          </a:bodyPr>
          <a:lstStyle/>
          <a:p>
            <a:pPr marL="0" indent="0" algn="l" rtl="0" eaLnBrk="1" fontAlgn="auto" hangingPunct="1">
              <a:spcAft>
                <a:spcPts val="0"/>
              </a:spcAft>
              <a:buFont typeface="Arial" pitchFamily="34" charset="0"/>
              <a:buNone/>
              <a:defRPr/>
            </a:pPr>
            <a:r>
              <a:rPr lang="en-US" sz="2400" b="1" dirty="0"/>
              <a:t>Examination of the Bacteriological carcasses </a:t>
            </a:r>
            <a:endParaRPr lang="en-US" sz="2400" dirty="0"/>
          </a:p>
          <a:p>
            <a:pPr algn="l" rtl="0" eaLnBrk="1" fontAlgn="auto" hangingPunct="1">
              <a:spcAft>
                <a:spcPts val="0"/>
              </a:spcAft>
              <a:defRPr/>
            </a:pPr>
            <a:r>
              <a:rPr lang="en-US" sz="2400" dirty="0"/>
              <a:t>Flesh of healthy meat animals and their organs which not communicated with the exterior can be considered a sterile. </a:t>
            </a:r>
          </a:p>
          <a:p>
            <a:pPr algn="l" rtl="0" eaLnBrk="1" fontAlgn="auto" hangingPunct="1">
              <a:spcAft>
                <a:spcPts val="0"/>
              </a:spcAft>
              <a:defRPr/>
            </a:pPr>
            <a:r>
              <a:rPr lang="en-US" sz="2400" dirty="0"/>
              <a:t>Slaughtering and dressing may introduce bacteria into blood of the animals especially ill and exhausted ones with a resultant contamination of the interior of flesh and organs. These bacteria are usually varieties of non-specific bacteria, however, may include Salmonella and other food-poisoning bacteria. </a:t>
            </a:r>
          </a:p>
          <a:p>
            <a:pPr algn="l" rtl="0" eaLnBrk="1" fontAlgn="auto" hangingPunct="1">
              <a:spcAft>
                <a:spcPts val="0"/>
              </a:spcAft>
              <a:defRPr/>
            </a:pPr>
            <a:r>
              <a:rPr lang="en-US" sz="2400" dirty="0"/>
              <a:t>Specific (pathogenic) bacteria, when recognized inside flesh and organs, they are only attributed to a </a:t>
            </a:r>
            <a:r>
              <a:rPr lang="en-US" sz="2400" dirty="0" err="1"/>
              <a:t>septicaemic</a:t>
            </a:r>
            <a:r>
              <a:rPr lang="en-US" sz="2400" dirty="0"/>
              <a:t> or </a:t>
            </a:r>
            <a:r>
              <a:rPr lang="en-US" sz="2400" dirty="0" err="1"/>
              <a:t>bacteraemic</a:t>
            </a:r>
            <a:r>
              <a:rPr lang="en-US" sz="2400" dirty="0"/>
              <a:t> infection of the animal. </a:t>
            </a:r>
          </a:p>
          <a:p>
            <a:pPr marL="0" indent="0" algn="l" eaLnBrk="1" fontAlgn="auto" hangingPunct="1">
              <a:spcAft>
                <a:spcPts val="0"/>
              </a:spcAft>
              <a:buFont typeface="Arial" pitchFamily="34" charset="0"/>
              <a:buNone/>
              <a:defRPr/>
            </a:pPr>
            <a:r>
              <a:rPr lang="en-US" sz="2400" dirty="0"/>
              <a:t>There is no justification for conducting a bacteriological examination of the carcass and its organs when they exhibit a marked pathological changes of a non-infectious nature or an evidence of severe systemic disturbance. Such changes are themselves sufficient to justify total condemnation of the carcass. </a:t>
            </a:r>
            <a:endParaRPr lang="ar-EG" altLang="ar-EG" sz="2400" dirty="0" smtClean="0"/>
          </a:p>
        </p:txBody>
      </p:sp>
    </p:spTree>
    <p:extLst>
      <p:ext uri="{BB962C8B-B14F-4D97-AF65-F5344CB8AC3E}">
        <p14:creationId xmlns:p14="http://schemas.microsoft.com/office/powerpoint/2010/main" val="2689281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ontent Placeholder 2"/>
          <p:cNvSpPr>
            <a:spLocks noGrp="1"/>
          </p:cNvSpPr>
          <p:nvPr>
            <p:ph idx="1"/>
          </p:nvPr>
        </p:nvSpPr>
        <p:spPr>
          <a:xfrm>
            <a:off x="628650" y="450850"/>
            <a:ext cx="7886700" cy="6015038"/>
          </a:xfrm>
        </p:spPr>
        <p:txBody>
          <a:bodyPr rtlCol="1">
            <a:normAutofit lnSpcReduction="10000"/>
          </a:bodyPr>
          <a:lstStyle/>
          <a:p>
            <a:pPr algn="l" rtl="0" eaLnBrk="1" fontAlgn="auto" hangingPunct="1">
              <a:spcAft>
                <a:spcPts val="0"/>
              </a:spcAft>
              <a:defRPr/>
            </a:pPr>
            <a:r>
              <a:rPr lang="en-US" dirty="0"/>
              <a:t>Bacteriological examination of the carcasses not only ensures the withdrawal of dangerous carcasses from the market but also secures the release of many carcasses does not contain bacteria pathogenic to man. </a:t>
            </a:r>
          </a:p>
          <a:p>
            <a:pPr algn="l" rtl="0" eaLnBrk="1" fontAlgn="auto" hangingPunct="1">
              <a:spcAft>
                <a:spcPts val="0"/>
              </a:spcAft>
              <a:defRPr/>
            </a:pPr>
            <a:r>
              <a:rPr lang="en-US" dirty="0"/>
              <a:t>Bacteriological examination of the carcass and its organs can never substitute for a careful organoleptic examination, hence its value is to support the final </a:t>
            </a:r>
            <a:r>
              <a:rPr lang="en-US" dirty="0" err="1"/>
              <a:t>judgement</a:t>
            </a:r>
            <a:r>
              <a:rPr lang="en-US" dirty="0"/>
              <a:t> when a </a:t>
            </a:r>
            <a:r>
              <a:rPr lang="en-US" dirty="0" err="1"/>
              <a:t>septicaemia</a:t>
            </a:r>
            <a:r>
              <a:rPr lang="en-US" dirty="0"/>
              <a:t> or </a:t>
            </a:r>
            <a:r>
              <a:rPr lang="en-US" dirty="0" err="1"/>
              <a:t>bacteraemia</a:t>
            </a:r>
            <a:r>
              <a:rPr lang="en-US" dirty="0"/>
              <a:t> is suspected. </a:t>
            </a:r>
          </a:p>
          <a:p>
            <a:pPr marL="0" indent="0" algn="l" rtl="0" eaLnBrk="1" fontAlgn="auto" hangingPunct="1">
              <a:spcAft>
                <a:spcPts val="0"/>
              </a:spcAft>
              <a:buFont typeface="Arial" pitchFamily="34" charset="0"/>
              <a:buNone/>
              <a:defRPr/>
            </a:pPr>
            <a:endParaRPr lang="ar-EG" altLang="ar-EG" dirty="0" smtClean="0"/>
          </a:p>
        </p:txBody>
      </p:sp>
    </p:spTree>
    <p:extLst>
      <p:ext uri="{BB962C8B-B14F-4D97-AF65-F5344CB8AC3E}">
        <p14:creationId xmlns:p14="http://schemas.microsoft.com/office/powerpoint/2010/main" val="3976150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2"/>
          <p:cNvSpPr>
            <a:spLocks noGrp="1"/>
          </p:cNvSpPr>
          <p:nvPr>
            <p:ph idx="1"/>
          </p:nvPr>
        </p:nvSpPr>
        <p:spPr>
          <a:xfrm>
            <a:off x="628650" y="450850"/>
            <a:ext cx="7886700" cy="6015038"/>
          </a:xfrm>
        </p:spPr>
        <p:txBody>
          <a:bodyPr rtlCol="1">
            <a:normAutofit fontScale="92500" lnSpcReduction="10000"/>
          </a:bodyPr>
          <a:lstStyle/>
          <a:p>
            <a:pPr marL="0" indent="0" algn="l" rtl="0" eaLnBrk="1" fontAlgn="auto" hangingPunct="1">
              <a:spcAft>
                <a:spcPts val="0"/>
              </a:spcAft>
              <a:buFont typeface="Arial" pitchFamily="34" charset="0"/>
              <a:buNone/>
              <a:defRPr/>
            </a:pPr>
            <a:r>
              <a:rPr lang="en-US" sz="2400" b="1" dirty="0"/>
              <a:t>Cases necessitate a bacteriological examination of the carcass and its organs: </a:t>
            </a:r>
          </a:p>
          <a:p>
            <a:pPr marL="457200" indent="-457200" algn="l" rtl="0" eaLnBrk="1" fontAlgn="auto" hangingPunct="1">
              <a:spcAft>
                <a:spcPts val="0"/>
              </a:spcAft>
              <a:buFont typeface="+mj-lt"/>
              <a:buAutoNum type="arabicPeriod"/>
              <a:defRPr/>
            </a:pPr>
            <a:r>
              <a:rPr lang="en-US" sz="2400" dirty="0"/>
              <a:t>Animals slaughtered without </a:t>
            </a:r>
            <a:r>
              <a:rPr lang="en-US" sz="2400" dirty="0" err="1"/>
              <a:t>antemortem</a:t>
            </a:r>
            <a:r>
              <a:rPr lang="en-US" sz="2400" dirty="0"/>
              <a:t> inspection. </a:t>
            </a:r>
          </a:p>
          <a:p>
            <a:pPr marL="457200" indent="-457200" algn="l" rtl="0" eaLnBrk="1" fontAlgn="auto" hangingPunct="1">
              <a:spcAft>
                <a:spcPts val="0"/>
              </a:spcAft>
              <a:buFont typeface="+mj-lt"/>
              <a:buAutoNum type="arabicPeriod"/>
              <a:defRPr/>
            </a:pPr>
            <a:r>
              <a:rPr lang="en-US" sz="2400" dirty="0"/>
              <a:t>Animals have not been eviscerated within one hour after slaughter. </a:t>
            </a:r>
          </a:p>
          <a:p>
            <a:pPr marL="457200" indent="-457200" algn="l" rtl="0" eaLnBrk="1" fontAlgn="auto" hangingPunct="1">
              <a:spcAft>
                <a:spcPts val="0"/>
              </a:spcAft>
              <a:buFont typeface="+mj-lt"/>
              <a:buAutoNum type="arabicPeriod"/>
              <a:defRPr/>
            </a:pPr>
            <a:r>
              <a:rPr lang="en-US" sz="2400" dirty="0"/>
              <a:t>Absence of some important organs like liver, spleen and lungs; carcass lymph nodes; or parts of the carcass which are necessary for postmortem examination. </a:t>
            </a:r>
          </a:p>
          <a:p>
            <a:pPr marL="457200" indent="-457200" algn="l" rtl="0" eaLnBrk="1" fontAlgn="auto" hangingPunct="1">
              <a:spcAft>
                <a:spcPts val="0"/>
              </a:spcAft>
              <a:buFont typeface="+mj-lt"/>
              <a:buAutoNum type="arabicPeriod"/>
              <a:defRPr/>
            </a:pPr>
            <a:r>
              <a:rPr lang="en-US" sz="2400" dirty="0"/>
              <a:t>Emergency-slaughtered animals. </a:t>
            </a:r>
          </a:p>
          <a:p>
            <a:pPr marL="457200" indent="-457200" algn="l" rtl="0" eaLnBrk="1" fontAlgn="auto" hangingPunct="1">
              <a:spcAft>
                <a:spcPts val="0"/>
              </a:spcAft>
              <a:buFont typeface="+mj-lt"/>
              <a:buAutoNum type="arabicPeriod"/>
              <a:defRPr/>
            </a:pPr>
            <a:r>
              <a:rPr lang="en-US" sz="2400" dirty="0"/>
              <a:t>Suspicion for presence of food-poisoning bacteria (cases of </a:t>
            </a:r>
            <a:r>
              <a:rPr lang="en-US" sz="2400" dirty="0" err="1"/>
              <a:t>diarrhoea</a:t>
            </a:r>
            <a:r>
              <a:rPr lang="en-US" sz="2400" dirty="0"/>
              <a:t> like calf dysentery). </a:t>
            </a:r>
          </a:p>
          <a:p>
            <a:pPr marL="457200" indent="-457200" algn="l" rtl="0" eaLnBrk="1" fontAlgn="auto" hangingPunct="1">
              <a:spcAft>
                <a:spcPts val="0"/>
              </a:spcAft>
              <a:buFont typeface="+mj-lt"/>
              <a:buAutoNum type="arabicPeriod"/>
              <a:defRPr/>
            </a:pPr>
            <a:r>
              <a:rPr lang="en-US" sz="2400" dirty="0"/>
              <a:t>Slight systemic illness associated with infectious diseases (particularly those accompanied with jaundice); </a:t>
            </a:r>
            <a:r>
              <a:rPr lang="en-US" sz="2400" dirty="0" err="1"/>
              <a:t>suppurative</a:t>
            </a:r>
            <a:r>
              <a:rPr lang="en-US" sz="2400" dirty="0"/>
              <a:t> or gangrenous wounds; </a:t>
            </a:r>
            <a:r>
              <a:rPr lang="en-US" sz="2400" dirty="0" err="1"/>
              <a:t>suppurative</a:t>
            </a:r>
            <a:r>
              <a:rPr lang="en-US" sz="2400" dirty="0"/>
              <a:t> mastitis and </a:t>
            </a:r>
            <a:r>
              <a:rPr lang="en-US" sz="2400" dirty="0" err="1"/>
              <a:t>metritis</a:t>
            </a:r>
            <a:r>
              <a:rPr lang="en-US" sz="2400" dirty="0"/>
              <a:t>; fractures; </a:t>
            </a:r>
            <a:r>
              <a:rPr lang="en-US" sz="2400" dirty="0" err="1"/>
              <a:t>oesophageal</a:t>
            </a:r>
            <a:r>
              <a:rPr lang="en-US" sz="2400" dirty="0"/>
              <a:t> choke; prolapsed uterus or rectum; acute inflammation of intestine. Udder, uterus, joints, claws, umbilicus, lungs, pleura and peritoneum, etc. </a:t>
            </a:r>
          </a:p>
        </p:txBody>
      </p:sp>
    </p:spTree>
    <p:extLst>
      <p:ext uri="{BB962C8B-B14F-4D97-AF65-F5344CB8AC3E}">
        <p14:creationId xmlns:p14="http://schemas.microsoft.com/office/powerpoint/2010/main" val="1522541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2"/>
          <p:cNvSpPr>
            <a:spLocks noGrp="1"/>
          </p:cNvSpPr>
          <p:nvPr>
            <p:ph idx="1"/>
          </p:nvPr>
        </p:nvSpPr>
        <p:spPr>
          <a:xfrm>
            <a:off x="628650" y="450850"/>
            <a:ext cx="7886700" cy="6015038"/>
          </a:xfrm>
        </p:spPr>
        <p:txBody>
          <a:bodyPr rtlCol="1">
            <a:normAutofit fontScale="92500" lnSpcReduction="10000"/>
          </a:bodyPr>
          <a:lstStyle/>
          <a:p>
            <a:pPr marL="0" indent="0" algn="l" rtl="0" eaLnBrk="1" fontAlgn="auto" hangingPunct="1">
              <a:spcAft>
                <a:spcPts val="0"/>
              </a:spcAft>
              <a:buFont typeface="Arial" pitchFamily="34" charset="0"/>
              <a:buNone/>
              <a:defRPr/>
            </a:pPr>
            <a:r>
              <a:rPr lang="en-US" sz="2200" b="1" dirty="0"/>
              <a:t>Sampling from the carcass and its organs: </a:t>
            </a:r>
          </a:p>
          <a:p>
            <a:pPr marL="457200" indent="-457200" algn="l" rtl="0" eaLnBrk="1" fontAlgn="auto" hangingPunct="1">
              <a:spcAft>
                <a:spcPts val="0"/>
              </a:spcAft>
              <a:buFont typeface="+mj-lt"/>
              <a:buAutoNum type="arabicPeriod"/>
              <a:defRPr/>
            </a:pPr>
            <a:r>
              <a:rPr lang="en-US" sz="2200" dirty="0"/>
              <a:t>Two complete muscles with their fascia, or </a:t>
            </a:r>
            <a:r>
              <a:rPr lang="en-US" sz="2200" dirty="0" err="1"/>
              <a:t>twp</a:t>
            </a:r>
            <a:r>
              <a:rPr lang="en-US" sz="2200" dirty="0"/>
              <a:t> cubes of muscle (not less than 7.5 cm in diameter): one from a forequarter and other from a hindquarter. </a:t>
            </a:r>
          </a:p>
          <a:p>
            <a:pPr marL="457200" indent="-457200" algn="l" rtl="0" eaLnBrk="1" fontAlgn="auto" hangingPunct="1">
              <a:spcAft>
                <a:spcPts val="0"/>
              </a:spcAft>
              <a:buFont typeface="+mj-lt"/>
              <a:buAutoNum type="arabicPeriod"/>
              <a:defRPr/>
            </a:pPr>
            <a:r>
              <a:rPr lang="en-US" sz="2200" dirty="0"/>
              <a:t>Two intact carcass lymph nodes covered with surrounding fascia and fat: on (</a:t>
            </a:r>
            <a:r>
              <a:rPr lang="en-US" sz="2200" dirty="0" err="1"/>
              <a:t>prescapular</a:t>
            </a:r>
            <a:r>
              <a:rPr lang="en-US" sz="2200" dirty="0"/>
              <a:t> or axillary lymph node) and other (popliteal or internal iliac lymph node) from fore-and hindquarters other than of muscle samples. </a:t>
            </a:r>
          </a:p>
          <a:p>
            <a:pPr marL="457200" indent="-457200" algn="l" rtl="0" eaLnBrk="1" fontAlgn="auto" hangingPunct="1">
              <a:spcAft>
                <a:spcPts val="0"/>
              </a:spcAft>
              <a:buFont typeface="+mj-lt"/>
              <a:buAutoNum type="arabicPeriod"/>
              <a:defRPr/>
            </a:pPr>
            <a:r>
              <a:rPr lang="en-US" sz="2200" dirty="0"/>
              <a:t>Spleen is taken as a whole when normal in size, but in cases of splenomegaly a hand-sized piece is sampled from a diseases portion. </a:t>
            </a:r>
          </a:p>
          <a:p>
            <a:pPr marL="457200" indent="-457200" algn="l" rtl="0" eaLnBrk="1" fontAlgn="auto" hangingPunct="1">
              <a:spcAft>
                <a:spcPts val="0"/>
              </a:spcAft>
              <a:buFont typeface="+mj-lt"/>
              <a:buAutoNum type="arabicPeriod"/>
              <a:defRPr/>
            </a:pPr>
            <a:r>
              <a:rPr lang="en-US" sz="2200" dirty="0"/>
              <a:t>One kidney. </a:t>
            </a:r>
          </a:p>
          <a:p>
            <a:pPr marL="457200" indent="-457200" algn="l" rtl="0" eaLnBrk="1" fontAlgn="auto" hangingPunct="1">
              <a:spcAft>
                <a:spcPts val="0"/>
              </a:spcAft>
              <a:buFont typeface="+mj-lt"/>
              <a:buAutoNum type="arabicPeriod"/>
              <a:defRPr/>
            </a:pPr>
            <a:r>
              <a:rPr lang="en-US" sz="2200" dirty="0"/>
              <a:t>Portal system comprises either whole liver (for small animals) or portion of the liver twice the fist size (for large animals) associated with gall bladder and portal lymph nodes. </a:t>
            </a:r>
          </a:p>
          <a:p>
            <a:pPr marL="457200" indent="-457200" algn="l" rtl="0" eaLnBrk="1" fontAlgn="auto" hangingPunct="1">
              <a:spcAft>
                <a:spcPts val="0"/>
              </a:spcAft>
              <a:buFont typeface="+mj-lt"/>
              <a:buAutoNum type="arabicPeriod"/>
              <a:defRPr/>
            </a:pPr>
            <a:r>
              <a:rPr lang="en-US" sz="2200" dirty="0"/>
              <a:t>A portion of small intestine and adjoining mesenteric lymph nodes from animals revealing enteritis or suspected to excrete Salmonella. </a:t>
            </a:r>
          </a:p>
          <a:p>
            <a:pPr marL="457200" indent="-457200" algn="l" rtl="0" eaLnBrk="1" fontAlgn="auto" hangingPunct="1">
              <a:spcAft>
                <a:spcPts val="0"/>
              </a:spcAft>
              <a:buFont typeface="+mj-lt"/>
              <a:buAutoNum type="arabicPeriod"/>
              <a:defRPr/>
            </a:pPr>
            <a:r>
              <a:rPr lang="en-US" sz="2200" dirty="0"/>
              <a:t>Any other organ or part showing obvious pathological lesion and its corresponding lymph node (e.g. pneumonic parts and bronchial </a:t>
            </a:r>
            <a:r>
              <a:rPr lang="en-US" sz="2200" dirty="0" err="1"/>
              <a:t>l.n</a:t>
            </a:r>
            <a:r>
              <a:rPr lang="en-US" sz="2200" dirty="0"/>
              <a:t>. must be sampled).</a:t>
            </a:r>
            <a:endParaRPr lang="ar-EG" altLang="ar-EG" sz="2200" dirty="0" smtClean="0"/>
          </a:p>
        </p:txBody>
      </p:sp>
    </p:spTree>
    <p:extLst>
      <p:ext uri="{BB962C8B-B14F-4D97-AF65-F5344CB8AC3E}">
        <p14:creationId xmlns:p14="http://schemas.microsoft.com/office/powerpoint/2010/main" val="1972679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Content Placeholder 2"/>
          <p:cNvSpPr>
            <a:spLocks noGrp="1"/>
          </p:cNvSpPr>
          <p:nvPr>
            <p:ph idx="1"/>
          </p:nvPr>
        </p:nvSpPr>
        <p:spPr>
          <a:xfrm>
            <a:off x="628650" y="450850"/>
            <a:ext cx="7886700" cy="6015038"/>
          </a:xfrm>
        </p:spPr>
        <p:txBody>
          <a:bodyPr/>
          <a:lstStyle/>
          <a:p>
            <a:pPr marL="0" indent="0" algn="l" rtl="0" eaLnBrk="1" hangingPunct="1">
              <a:buFont typeface="Arial" pitchFamily="34" charset="0"/>
              <a:buNone/>
            </a:pPr>
            <a:r>
              <a:rPr lang="en-US" altLang="ar-EG" smtClean="0"/>
              <a:t>Samples must be taken from the carcass with sterilized instruments as soon after slaughtering and dressing as possible, then packed individually into an impermeable sterile plastic bags, labeled (time and place of slaughtering besides antermortem and postmortem findings), cooled and sent to the laboratory with a minimum of delay. </a:t>
            </a:r>
            <a:endParaRPr lang="ar-EG" altLang="ar-EG" smtClean="0"/>
          </a:p>
        </p:txBody>
      </p:sp>
    </p:spTree>
    <p:extLst>
      <p:ext uri="{BB962C8B-B14F-4D97-AF65-F5344CB8AC3E}">
        <p14:creationId xmlns:p14="http://schemas.microsoft.com/office/powerpoint/2010/main" val="1567559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2"/>
          <p:cNvSpPr>
            <a:spLocks noGrp="1"/>
          </p:cNvSpPr>
          <p:nvPr>
            <p:ph idx="1"/>
          </p:nvPr>
        </p:nvSpPr>
        <p:spPr>
          <a:xfrm>
            <a:off x="628650" y="450850"/>
            <a:ext cx="7886700" cy="6015038"/>
          </a:xfrm>
        </p:spPr>
        <p:txBody>
          <a:bodyPr rtlCol="1">
            <a:normAutofit fontScale="85000" lnSpcReduction="20000"/>
          </a:bodyPr>
          <a:lstStyle/>
          <a:p>
            <a:pPr marL="0" indent="0" algn="l" rtl="0" eaLnBrk="1" fontAlgn="auto" hangingPunct="1">
              <a:spcAft>
                <a:spcPts val="0"/>
              </a:spcAft>
              <a:buFont typeface="Arial" pitchFamily="34" charset="0"/>
              <a:buNone/>
              <a:defRPr/>
            </a:pPr>
            <a:r>
              <a:rPr lang="en-US" dirty="0"/>
              <a:t>Laboratory techniques for bacteriological and serological examinations: </a:t>
            </a:r>
          </a:p>
          <a:p>
            <a:pPr algn="l" rtl="0" eaLnBrk="1" fontAlgn="auto" hangingPunct="1">
              <a:spcAft>
                <a:spcPts val="0"/>
              </a:spcAft>
              <a:defRPr/>
            </a:pPr>
            <a:r>
              <a:rPr lang="en-US" dirty="0"/>
              <a:t>Bacteriological examination of the carcass and its organs </a:t>
            </a:r>
            <a:r>
              <a:rPr lang="en-US" dirty="0" err="1"/>
              <a:t>uis</a:t>
            </a:r>
            <a:r>
              <a:rPr lang="en-US" dirty="0"/>
              <a:t> performed by cultivating material </a:t>
            </a:r>
            <a:r>
              <a:rPr lang="en-US" dirty="0" err="1"/>
              <a:t>teaken</a:t>
            </a:r>
            <a:r>
              <a:rPr lang="en-US" dirty="0"/>
              <a:t> aseptically from the samples in/on the media listed below:</a:t>
            </a:r>
          </a:p>
          <a:p>
            <a:pPr algn="l" rtl="0" eaLnBrk="1" fontAlgn="auto" hangingPunct="1">
              <a:spcAft>
                <a:spcPts val="0"/>
              </a:spcAft>
              <a:defRPr/>
            </a:pPr>
            <a:r>
              <a:rPr lang="en-US" dirty="0"/>
              <a:t>General media as plate count agar, nutrient agar, and blood agar. </a:t>
            </a:r>
          </a:p>
          <a:p>
            <a:pPr algn="l" rtl="0" eaLnBrk="1" fontAlgn="auto" hangingPunct="1">
              <a:spcAft>
                <a:spcPts val="0"/>
              </a:spcAft>
              <a:defRPr/>
            </a:pPr>
            <a:r>
              <a:rPr lang="en-US" dirty="0"/>
              <a:t>Liquid selective media for enrichment of Salmonellae like selenite-F broth, </a:t>
            </a:r>
            <a:r>
              <a:rPr lang="en-US" dirty="0" err="1"/>
              <a:t>tetrathionate</a:t>
            </a:r>
            <a:r>
              <a:rPr lang="en-US" dirty="0"/>
              <a:t> broth and Rappaport's broth. </a:t>
            </a:r>
          </a:p>
          <a:p>
            <a:pPr algn="l" rtl="0" eaLnBrk="1" fontAlgn="auto" hangingPunct="1">
              <a:spcAft>
                <a:spcPts val="0"/>
              </a:spcAft>
              <a:defRPr/>
            </a:pPr>
            <a:r>
              <a:rPr lang="en-US" dirty="0"/>
              <a:t>Solid selective media for detection of Salmonellae as </a:t>
            </a:r>
            <a:r>
              <a:rPr lang="en-US" dirty="0" err="1"/>
              <a:t>MasConkey</a:t>
            </a:r>
            <a:r>
              <a:rPr lang="en-US" dirty="0"/>
              <a:t> agar and modified Kauffmann agar. </a:t>
            </a:r>
          </a:p>
          <a:p>
            <a:pPr algn="l" rtl="0" eaLnBrk="1" fontAlgn="auto" hangingPunct="1">
              <a:spcAft>
                <a:spcPts val="0"/>
              </a:spcAft>
              <a:defRPr/>
            </a:pPr>
            <a:r>
              <a:rPr lang="en-US" dirty="0"/>
              <a:t>Liquid anaerobic media like 3% deep glucose agar for cultivation of obligate anaerobes. </a:t>
            </a:r>
          </a:p>
          <a:p>
            <a:pPr marL="0" indent="0" algn="l" rtl="0" eaLnBrk="1" fontAlgn="auto" hangingPunct="1">
              <a:spcAft>
                <a:spcPts val="0"/>
              </a:spcAft>
              <a:buFont typeface="Arial" pitchFamily="34" charset="0"/>
              <a:buNone/>
              <a:defRPr/>
            </a:pPr>
            <a:endParaRPr lang="ar-EG" altLang="ar-EG" dirty="0" smtClean="0"/>
          </a:p>
        </p:txBody>
      </p:sp>
    </p:spTree>
    <p:extLst>
      <p:ext uri="{BB962C8B-B14F-4D97-AF65-F5344CB8AC3E}">
        <p14:creationId xmlns:p14="http://schemas.microsoft.com/office/powerpoint/2010/main" val="3924813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2"/>
          <p:cNvSpPr>
            <a:spLocks noGrp="1"/>
          </p:cNvSpPr>
          <p:nvPr>
            <p:ph idx="1"/>
          </p:nvPr>
        </p:nvSpPr>
        <p:spPr>
          <a:xfrm>
            <a:off x="628650" y="450850"/>
            <a:ext cx="7886700" cy="6015038"/>
          </a:xfrm>
        </p:spPr>
        <p:txBody>
          <a:bodyPr rtlCol="1">
            <a:normAutofit fontScale="92500" lnSpcReduction="20000"/>
          </a:bodyPr>
          <a:lstStyle/>
          <a:p>
            <a:pPr marL="0" indent="0" algn="l" rtl="0" eaLnBrk="1" fontAlgn="auto" hangingPunct="1">
              <a:spcAft>
                <a:spcPts val="0"/>
              </a:spcAft>
              <a:buFont typeface="Arial" pitchFamily="34" charset="0"/>
              <a:buNone/>
              <a:defRPr/>
            </a:pPr>
            <a:r>
              <a:rPr lang="en-US" dirty="0"/>
              <a:t>When anthrax bacilli (antigen) are suspected to be found in the tissues of carcass and its organs, Ascoli precipitation test must be applied with the saline-extracts of these tissues, as follows: </a:t>
            </a:r>
          </a:p>
          <a:p>
            <a:pPr algn="l" rtl="0" eaLnBrk="1" fontAlgn="auto" hangingPunct="1">
              <a:spcAft>
                <a:spcPts val="0"/>
              </a:spcAft>
              <a:defRPr/>
            </a:pPr>
            <a:r>
              <a:rPr lang="en-US" dirty="0"/>
              <a:t>Place 0.5 ml of anti-anthrax serum (antibody) in a small test tube, then gently add 0.5 ml of a saline-tissue extract. A distinct white precipitate forms at the point of contact of the two liquids if the surveyed tissues affected with anthrax. The test should carefully be controlled with normal saline.</a:t>
            </a:r>
          </a:p>
          <a:p>
            <a:pPr algn="l" rtl="0" eaLnBrk="1" fontAlgn="auto" hangingPunct="1">
              <a:spcAft>
                <a:spcPts val="0"/>
              </a:spcAft>
              <a:defRPr/>
            </a:pPr>
            <a:r>
              <a:rPr lang="en-US" dirty="0"/>
              <a:t>Saline-tissue extract is prepared by heating a sterile normal saline, containing finely minced suspected tissue, in a boiling water bath for few minutes, then filtered. </a:t>
            </a:r>
          </a:p>
          <a:p>
            <a:pPr marL="0" indent="0" algn="l" rtl="0" eaLnBrk="1" fontAlgn="auto" hangingPunct="1">
              <a:spcAft>
                <a:spcPts val="0"/>
              </a:spcAft>
              <a:buFont typeface="Arial" pitchFamily="34" charset="0"/>
              <a:buNone/>
              <a:defRPr/>
            </a:pPr>
            <a:endParaRPr lang="ar-EG" altLang="ar-EG" dirty="0" smtClean="0"/>
          </a:p>
        </p:txBody>
      </p:sp>
    </p:spTree>
    <p:extLst>
      <p:ext uri="{BB962C8B-B14F-4D97-AF65-F5344CB8AC3E}">
        <p14:creationId xmlns:p14="http://schemas.microsoft.com/office/powerpoint/2010/main" val="4020013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2"/>
          <p:cNvSpPr>
            <a:spLocks noGrp="1"/>
          </p:cNvSpPr>
          <p:nvPr>
            <p:ph idx="1"/>
          </p:nvPr>
        </p:nvSpPr>
        <p:spPr>
          <a:xfrm>
            <a:off x="628650" y="450850"/>
            <a:ext cx="7886700" cy="6015038"/>
          </a:xfrm>
        </p:spPr>
        <p:txBody>
          <a:bodyPr rtlCol="1">
            <a:normAutofit fontScale="92500" lnSpcReduction="20000"/>
          </a:bodyPr>
          <a:lstStyle/>
          <a:p>
            <a:pPr marL="0" indent="0" algn="l" rtl="0" eaLnBrk="1" fontAlgn="auto" hangingPunct="1">
              <a:spcAft>
                <a:spcPts val="0"/>
              </a:spcAft>
              <a:buFont typeface="Arial" pitchFamily="34" charset="0"/>
              <a:buNone/>
              <a:defRPr/>
            </a:pPr>
            <a:r>
              <a:rPr lang="en-US" sz="2600" b="1" i="1" u="sng" dirty="0"/>
              <a:t>Inoculation of media: </a:t>
            </a:r>
            <a:endParaRPr lang="en-US" sz="2600" dirty="0"/>
          </a:p>
          <a:p>
            <a:pPr algn="l" rtl="0" eaLnBrk="1" fontAlgn="auto" hangingPunct="1">
              <a:spcAft>
                <a:spcPts val="0"/>
              </a:spcAft>
              <a:defRPr/>
            </a:pPr>
            <a:r>
              <a:rPr lang="en-US" sz="2600" dirty="0"/>
              <a:t>Muscle, lymph node, liver, kidney and spleen .. surface of each sample is sterilized by heated spatula or alcohol flaming, thereafter a hazelnut-sized piece of interior tissue is removed aseptically and smeared gently over the surface of different media which incubated at suitable temperature for the required time. Additional and similar piece from each muscle sample is inoculated into a test tube containing 3% deep glucose agar which covered with paraffin wax for determining the anaerobic growth. Further piece from each above samples must be transferred to 50 ml </a:t>
            </a:r>
            <a:r>
              <a:rPr lang="en-US" sz="2600" dirty="0" err="1"/>
              <a:t>tetrathionate</a:t>
            </a:r>
            <a:r>
              <a:rPr lang="en-US" sz="2600" dirty="0"/>
              <a:t> or similar broth and incubated at 37°C for at least 18 </a:t>
            </a:r>
            <a:r>
              <a:rPr lang="en-US" sz="2600" dirty="0" err="1"/>
              <a:t>hrs</a:t>
            </a:r>
            <a:r>
              <a:rPr lang="en-US" sz="2600" dirty="0"/>
              <a:t>, then </a:t>
            </a:r>
            <a:r>
              <a:rPr lang="en-US" sz="2600" dirty="0" err="1"/>
              <a:t>subcultured</a:t>
            </a:r>
            <a:r>
              <a:rPr lang="en-US" sz="2600" dirty="0"/>
              <a:t> on one of the selective solid media for detection of Salmonella</a:t>
            </a:r>
            <a:r>
              <a:rPr lang="en-US" sz="2600" dirty="0" smtClean="0"/>
              <a:t>.</a:t>
            </a:r>
          </a:p>
          <a:p>
            <a:pPr algn="l" rtl="0" eaLnBrk="1" fontAlgn="auto" hangingPunct="1">
              <a:spcAft>
                <a:spcPts val="0"/>
              </a:spcAft>
              <a:defRPr/>
            </a:pPr>
            <a:r>
              <a:rPr lang="en-US" sz="2600" dirty="0"/>
              <a:t>Gall bladder: 0.5 ml bile or scraping of the mucosa is taken aseptically and smeared directly (without enrichment) on the plate surface of malachite green or brilliant green phenol red lactose agar (modified Kauffmann) for recognition of Salmonella. </a:t>
            </a:r>
            <a:r>
              <a:rPr lang="en-US" sz="2600" dirty="0" smtClean="0"/>
              <a:t> </a:t>
            </a:r>
            <a:endParaRPr lang="en-US" sz="2600" dirty="0"/>
          </a:p>
          <a:p>
            <a:pPr marL="0" indent="0" algn="l" rtl="0" eaLnBrk="1" fontAlgn="auto" hangingPunct="1">
              <a:spcAft>
                <a:spcPts val="0"/>
              </a:spcAft>
              <a:buFont typeface="Arial" pitchFamily="34" charset="0"/>
              <a:buNone/>
              <a:defRPr/>
            </a:pPr>
            <a:endParaRPr lang="ar-EG" altLang="ar-EG" sz="2600" dirty="0" smtClean="0"/>
          </a:p>
        </p:txBody>
      </p:sp>
    </p:spTree>
    <p:extLst>
      <p:ext uri="{BB962C8B-B14F-4D97-AF65-F5344CB8AC3E}">
        <p14:creationId xmlns:p14="http://schemas.microsoft.com/office/powerpoint/2010/main" val="57890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Content Placeholder 2"/>
          <p:cNvSpPr>
            <a:spLocks noGrp="1"/>
          </p:cNvSpPr>
          <p:nvPr>
            <p:ph idx="1"/>
          </p:nvPr>
        </p:nvSpPr>
        <p:spPr>
          <a:xfrm>
            <a:off x="628650" y="450850"/>
            <a:ext cx="7886700" cy="6015038"/>
          </a:xfrm>
        </p:spPr>
        <p:txBody>
          <a:bodyPr rtlCol="1">
            <a:normAutofit fontScale="92500" lnSpcReduction="20000"/>
          </a:bodyPr>
          <a:lstStyle/>
          <a:p>
            <a:pPr marL="0" indent="0" algn="l" rtl="0" eaLnBrk="1" fontAlgn="auto" hangingPunct="1">
              <a:spcAft>
                <a:spcPts val="0"/>
              </a:spcAft>
              <a:buFont typeface="Arial" pitchFamily="34" charset="0"/>
              <a:buNone/>
              <a:defRPr/>
            </a:pPr>
            <a:r>
              <a:rPr lang="en-US" altLang="ar-EG" sz="3600" b="1" i="1" u="sng" smtClean="0"/>
              <a:t>Identification of positive cultures: </a:t>
            </a:r>
            <a:endParaRPr lang="en-US" altLang="ar-EG" sz="2400" smtClean="0"/>
          </a:p>
          <a:p>
            <a:pPr lvl="1" algn="l" rtl="0" eaLnBrk="1" fontAlgn="auto" hangingPunct="1">
              <a:spcAft>
                <a:spcPts val="0"/>
              </a:spcAft>
              <a:defRPr/>
            </a:pPr>
            <a:r>
              <a:rPr lang="en-US" altLang="ar-EG" sz="3200" smtClean="0"/>
              <a:t>Is based upon morphology of the colonies, fermentation of sugars, haemolysis on blood agar and microscopic characters of Gram-stained slides as well as the formation of gas in tubes of 3% deep glucose agar, and other biochemical reactions. </a:t>
            </a:r>
            <a:endParaRPr lang="en-US" altLang="ar-EG" smtClean="0"/>
          </a:p>
          <a:p>
            <a:pPr lvl="1" algn="l" rtl="0" eaLnBrk="1" fontAlgn="auto" hangingPunct="1">
              <a:spcAft>
                <a:spcPts val="0"/>
              </a:spcAft>
              <a:defRPr/>
            </a:pPr>
            <a:r>
              <a:rPr lang="en-US" altLang="ar-EG" sz="3200" smtClean="0"/>
              <a:t>Identification of suspected Salmonella colonies should be confirmed by serological tests. </a:t>
            </a:r>
            <a:endParaRPr lang="en-US" altLang="ar-EG" smtClean="0"/>
          </a:p>
          <a:p>
            <a:pPr lvl="1" algn="l" rtl="0" eaLnBrk="1" fontAlgn="auto" hangingPunct="1">
              <a:spcAft>
                <a:spcPts val="0"/>
              </a:spcAft>
              <a:defRPr/>
            </a:pPr>
            <a:r>
              <a:rPr lang="en-US" altLang="ar-EG" sz="3200" smtClean="0"/>
              <a:t>On examining bacterial cultures, the attention must be paid to the presence of food poisoning bacteria and specific bacteria (pathogens) among these cultures, besides non-specific (saprophytic) bacteria. </a:t>
            </a:r>
            <a:endParaRPr lang="en-US" altLang="ar-EG" smtClean="0"/>
          </a:p>
          <a:p>
            <a:pPr marL="0" indent="0" algn="l" rtl="0" eaLnBrk="1" fontAlgn="auto" hangingPunct="1">
              <a:spcAft>
                <a:spcPts val="0"/>
              </a:spcAft>
              <a:buFont typeface="Arial" pitchFamily="34" charset="0"/>
              <a:buNone/>
              <a:defRPr/>
            </a:pPr>
            <a:endParaRPr lang="ar-EG" altLang="ar-EG" sz="3600" smtClean="0"/>
          </a:p>
        </p:txBody>
      </p:sp>
    </p:spTree>
    <p:extLst>
      <p:ext uri="{BB962C8B-B14F-4D97-AF65-F5344CB8AC3E}">
        <p14:creationId xmlns:p14="http://schemas.microsoft.com/office/powerpoint/2010/main" val="773434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ontent Placeholder 2"/>
          <p:cNvSpPr>
            <a:spLocks noGrp="1"/>
          </p:cNvSpPr>
          <p:nvPr>
            <p:ph idx="1"/>
          </p:nvPr>
        </p:nvSpPr>
        <p:spPr>
          <a:xfrm>
            <a:off x="628650" y="450850"/>
            <a:ext cx="7886700" cy="6015038"/>
          </a:xfrm>
        </p:spPr>
        <p:txBody>
          <a:bodyPr rtlCol="1">
            <a:normAutofit fontScale="77500" lnSpcReduction="20000"/>
          </a:bodyPr>
          <a:lstStyle/>
          <a:p>
            <a:pPr marL="0" indent="0" algn="l" rtl="0" eaLnBrk="1" fontAlgn="auto" hangingPunct="1">
              <a:spcAft>
                <a:spcPts val="0"/>
              </a:spcAft>
              <a:buFont typeface="Arial" pitchFamily="34" charset="0"/>
              <a:buNone/>
              <a:defRPr/>
            </a:pPr>
            <a:r>
              <a:rPr lang="en-US" b="1" i="1" u="sng" dirty="0"/>
              <a:t>Result and final </a:t>
            </a:r>
            <a:r>
              <a:rPr lang="en-US" b="1" i="1" u="sng" dirty="0" err="1"/>
              <a:t>judgement</a:t>
            </a:r>
            <a:r>
              <a:rPr lang="en-US" b="1" i="1" u="sng" dirty="0"/>
              <a:t>: </a:t>
            </a:r>
            <a:endParaRPr lang="en-US" dirty="0"/>
          </a:p>
          <a:p>
            <a:pPr algn="l" rtl="0" eaLnBrk="1" fontAlgn="auto" hangingPunct="1">
              <a:spcAft>
                <a:spcPts val="0"/>
              </a:spcAft>
              <a:defRPr/>
            </a:pPr>
            <a:r>
              <a:rPr lang="en-US" dirty="0"/>
              <a:t>Report of bacteriological examination of carcass and its organs should be written without delay (within 24-48 </a:t>
            </a:r>
            <a:r>
              <a:rPr lang="en-US" dirty="0" err="1"/>
              <a:t>hrs</a:t>
            </a:r>
            <a:r>
              <a:rPr lang="en-US" dirty="0"/>
              <a:t>), during this period suspected carcasses are detained under chilling pending the results of examination. </a:t>
            </a:r>
          </a:p>
          <a:p>
            <a:pPr algn="l" rtl="0" eaLnBrk="1" fontAlgn="auto" hangingPunct="1">
              <a:spcAft>
                <a:spcPts val="0"/>
              </a:spcAft>
              <a:defRPr/>
            </a:pPr>
            <a:r>
              <a:rPr lang="en-US" dirty="0"/>
              <a:t>Food-poisoning bacteria in all samples (muscles and organs) .. total condemnation of the carcass. </a:t>
            </a:r>
          </a:p>
          <a:p>
            <a:pPr algn="l" rtl="0" eaLnBrk="1" fontAlgn="auto" hangingPunct="1">
              <a:spcAft>
                <a:spcPts val="0"/>
              </a:spcAft>
              <a:defRPr/>
            </a:pPr>
            <a:r>
              <a:rPr lang="en-US" dirty="0"/>
              <a:t>Salmonella in portal system alone (liver, gall bladder, and/or portal lymph node) … condemnation of portal system plus gastrointestinal tract and spleen, while the carcass is conditionally passed (by heat treatment). </a:t>
            </a:r>
          </a:p>
          <a:p>
            <a:pPr algn="l" rtl="0" eaLnBrk="1" fontAlgn="auto" hangingPunct="1">
              <a:spcAft>
                <a:spcPts val="0"/>
              </a:spcAft>
              <a:defRPr/>
            </a:pPr>
            <a:r>
              <a:rPr lang="en-US" dirty="0"/>
              <a:t>Salmonella is found only in portal system and kidney .. condemnation of both organs besides gastrointestinal tract and spleen, while the carcass is conditionally passed (by heat treatment). </a:t>
            </a:r>
          </a:p>
          <a:p>
            <a:pPr marL="0" indent="0" algn="l" rtl="0" eaLnBrk="1" fontAlgn="auto" hangingPunct="1">
              <a:spcAft>
                <a:spcPts val="0"/>
              </a:spcAft>
              <a:buFont typeface="Arial" pitchFamily="34" charset="0"/>
              <a:buNone/>
              <a:defRPr/>
            </a:pPr>
            <a:endParaRPr lang="ar-EG" altLang="ar-EG" dirty="0" smtClean="0"/>
          </a:p>
        </p:txBody>
      </p:sp>
    </p:spTree>
    <p:extLst>
      <p:ext uri="{BB962C8B-B14F-4D97-AF65-F5344CB8AC3E}">
        <p14:creationId xmlns:p14="http://schemas.microsoft.com/office/powerpoint/2010/main" val="283825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2"/>
          <p:cNvSpPr>
            <a:spLocks noGrp="1"/>
          </p:cNvSpPr>
          <p:nvPr>
            <p:ph idx="1"/>
          </p:nvPr>
        </p:nvSpPr>
        <p:spPr>
          <a:xfrm>
            <a:off x="628650" y="450850"/>
            <a:ext cx="7886700" cy="6015038"/>
          </a:xfrm>
        </p:spPr>
        <p:txBody>
          <a:bodyPr rtlCol="1">
            <a:normAutofit fontScale="25000" lnSpcReduction="20000"/>
          </a:bodyPr>
          <a:lstStyle/>
          <a:p>
            <a:pPr marL="0" indent="0" algn="l" rtl="0" eaLnBrk="1" hangingPunct="1">
              <a:buFont typeface="Arial" pitchFamily="34" charset="0"/>
              <a:buNone/>
              <a:defRPr/>
            </a:pPr>
            <a:r>
              <a:rPr lang="en-US" sz="9600" b="1" dirty="0">
                <a:solidFill>
                  <a:srgbClr val="C00000"/>
                </a:solidFill>
                <a:cs typeface="+mj-cs"/>
              </a:rPr>
              <a:t>Factors controlling food-poisoning outbreaks</a:t>
            </a:r>
          </a:p>
          <a:p>
            <a:pPr algn="l" rtl="0" eaLnBrk="1" fontAlgn="auto" hangingPunct="1">
              <a:spcAft>
                <a:spcPts val="0"/>
              </a:spcAft>
              <a:defRPr/>
            </a:pPr>
            <a:r>
              <a:rPr lang="en-US" sz="11200" b="1" dirty="0">
                <a:cs typeface="+mj-cs"/>
              </a:rPr>
              <a:t>Food poisoning can not occur in the absence of specific infection of food, but sufficient bacteria must also be present in the food.</a:t>
            </a:r>
          </a:p>
          <a:p>
            <a:pPr algn="l" rtl="0" eaLnBrk="1" fontAlgn="auto" hangingPunct="1">
              <a:spcAft>
                <a:spcPts val="0"/>
              </a:spcAft>
              <a:defRPr/>
            </a:pPr>
            <a:r>
              <a:rPr lang="en-US" sz="11200" b="1" dirty="0">
                <a:cs typeface="+mj-cs"/>
              </a:rPr>
              <a:t>If the infection has been minimal, some time and the right conditions will be required for the organisms to multiply sufficient toxin</a:t>
            </a:r>
            <a:r>
              <a:rPr lang="en-US" sz="11200" b="1" dirty="0" smtClean="0">
                <a:cs typeface="+mj-cs"/>
              </a:rPr>
              <a:t>.</a:t>
            </a:r>
          </a:p>
          <a:p>
            <a:pPr marL="0" indent="0" algn="l" rtl="0" eaLnBrk="1" hangingPunct="1">
              <a:buFont typeface="Arial" pitchFamily="34" charset="0"/>
              <a:buNone/>
              <a:defRPr/>
            </a:pPr>
            <a:r>
              <a:rPr lang="en-US" altLang="ar-EG" sz="9600" b="1" dirty="0">
                <a:solidFill>
                  <a:srgbClr val="C00000"/>
                </a:solidFill>
                <a:cs typeface="+mj-cs"/>
              </a:rPr>
              <a:t>The factors which chiefly determine the multiplication of pathogenic organisms are :</a:t>
            </a:r>
          </a:p>
          <a:p>
            <a:pPr marL="0" indent="0" algn="l" rtl="0" eaLnBrk="1" hangingPunct="1">
              <a:buFont typeface="Arial" pitchFamily="34" charset="0"/>
              <a:buNone/>
              <a:defRPr/>
            </a:pPr>
            <a:r>
              <a:rPr lang="en-US" altLang="ar-EG" sz="9600" b="1" dirty="0">
                <a:cs typeface="+mj-cs"/>
              </a:rPr>
              <a:t>Moisture           Temperature range</a:t>
            </a:r>
          </a:p>
          <a:p>
            <a:pPr marL="0" indent="0" algn="l" rtl="0" eaLnBrk="1" hangingPunct="1">
              <a:buFont typeface="Arial" pitchFamily="34" charset="0"/>
              <a:buNone/>
              <a:defRPr/>
            </a:pPr>
            <a:r>
              <a:rPr lang="en-US" altLang="ar-EG" sz="9600" b="1" dirty="0">
                <a:cs typeface="+mj-cs"/>
              </a:rPr>
              <a:t>Cooking             Time before consumption     Treatment after cooking</a:t>
            </a:r>
          </a:p>
          <a:p>
            <a:pPr marL="0" indent="0" algn="l" rtl="0" eaLnBrk="1" hangingPunct="1">
              <a:buFont typeface="Arial" pitchFamily="34" charset="0"/>
              <a:buNone/>
              <a:defRPr/>
            </a:pPr>
            <a:r>
              <a:rPr lang="en-US" altLang="ar-EG" sz="9600" b="1" dirty="0">
                <a:cs typeface="+mj-cs"/>
              </a:rPr>
              <a:t>Hygiene           </a:t>
            </a:r>
            <a:r>
              <a:rPr lang="en-US" altLang="ar-EG" sz="9600" b="1" dirty="0" smtClean="0">
                <a:cs typeface="+mj-cs"/>
              </a:rPr>
              <a:t>  Pests                                           Injuries</a:t>
            </a:r>
            <a:endParaRPr lang="en-US" altLang="ar-EG" sz="9600" b="1" dirty="0">
              <a:cs typeface="+mj-cs"/>
            </a:endParaRPr>
          </a:p>
          <a:p>
            <a:pPr marL="0" indent="0" algn="l" rtl="0" eaLnBrk="1" hangingPunct="1">
              <a:buFont typeface="Arial" pitchFamily="34" charset="0"/>
              <a:buNone/>
              <a:defRPr/>
            </a:pPr>
            <a:r>
              <a:rPr lang="en-US" altLang="ar-EG" sz="9600" b="1" dirty="0">
                <a:cs typeface="+mj-cs"/>
              </a:rPr>
              <a:t>Clothing              Medical facilities</a:t>
            </a:r>
          </a:p>
          <a:p>
            <a:pPr marL="0" indent="0" algn="l" rtl="0" eaLnBrk="1" hangingPunct="1">
              <a:buFont typeface="Arial" pitchFamily="34" charset="0"/>
              <a:buNone/>
              <a:defRPr/>
            </a:pPr>
            <a:endParaRPr lang="en-US" altLang="ar-EG" sz="9600" b="1" dirty="0" smtClean="0">
              <a:cs typeface="+mj-cs"/>
            </a:endParaRPr>
          </a:p>
          <a:p>
            <a:pPr marL="0" indent="0" algn="l" rtl="0" eaLnBrk="1" hangingPunct="1">
              <a:buFont typeface="Arial" pitchFamily="34" charset="0"/>
              <a:buNone/>
              <a:defRPr/>
            </a:pPr>
            <a:endParaRPr lang="en-US" altLang="ar-EG" sz="9600" b="1" dirty="0" smtClean="0">
              <a:cs typeface="+mj-cs"/>
            </a:endParaRPr>
          </a:p>
          <a:p>
            <a:pPr marL="0" indent="0" algn="l" rtl="0" eaLnBrk="1" hangingPunct="1">
              <a:buFont typeface="Arial" pitchFamily="34" charset="0"/>
              <a:buNone/>
              <a:defRPr/>
            </a:pPr>
            <a:endParaRPr lang="en-US" altLang="ar-EG" sz="4800" b="1" dirty="0" smtClean="0">
              <a:cs typeface="+mj-cs"/>
            </a:endParaRPr>
          </a:p>
          <a:p>
            <a:pPr marL="0" indent="0" algn="l" rtl="0" eaLnBrk="1" hangingPunct="1">
              <a:buFont typeface="Arial" pitchFamily="34" charset="0"/>
              <a:buNone/>
              <a:defRPr/>
            </a:pPr>
            <a:endParaRPr lang="en-US" altLang="ar-EG" sz="4800" b="1" dirty="0" smtClean="0">
              <a:cs typeface="+mj-cs"/>
            </a:endParaRPr>
          </a:p>
          <a:p>
            <a:pPr marL="0" indent="0" algn="l" rtl="0" eaLnBrk="1" hangingPunct="1">
              <a:buFont typeface="Arial" pitchFamily="34" charset="0"/>
              <a:buNone/>
              <a:defRPr/>
            </a:pPr>
            <a:r>
              <a:rPr lang="en-US" altLang="ar-EG" sz="4800" b="1" i="1" u="sng" dirty="0" smtClean="0">
                <a:cs typeface="+mj-cs"/>
              </a:rPr>
              <a:t> </a:t>
            </a:r>
            <a:endParaRPr lang="en-US" altLang="ar-EG" sz="4800" b="1" dirty="0" smtClean="0">
              <a:cs typeface="+mj-cs"/>
            </a:endParaRPr>
          </a:p>
          <a:p>
            <a:pPr marL="0" indent="0" algn="l" rtl="0" eaLnBrk="1" hangingPunct="1">
              <a:buFont typeface="Arial" pitchFamily="34" charset="0"/>
              <a:buNone/>
              <a:defRPr/>
            </a:pPr>
            <a:endParaRPr lang="en-US" altLang="ar-EG" sz="4800" b="1" dirty="0" smtClean="0">
              <a:cs typeface="+mj-cs"/>
            </a:endParaRPr>
          </a:p>
          <a:p>
            <a:pPr marL="0" indent="0" algn="l" rtl="0" eaLnBrk="1" hangingPunct="1">
              <a:buFont typeface="Arial" pitchFamily="34" charset="0"/>
              <a:buNone/>
              <a:defRPr/>
            </a:pPr>
            <a:endParaRPr lang="en-US" altLang="ar-EG" sz="4800" b="1" dirty="0" smtClean="0">
              <a:cs typeface="+mj-cs"/>
            </a:endParaRPr>
          </a:p>
          <a:p>
            <a:pPr marL="0" indent="0" algn="l" rtl="0" eaLnBrk="1" hangingPunct="1">
              <a:buFont typeface="Arial" pitchFamily="34" charset="0"/>
              <a:buNone/>
              <a:defRPr/>
            </a:pPr>
            <a:endParaRPr lang="en-US" altLang="ar-EG" sz="2400" b="1" dirty="0" smtClean="0">
              <a:cs typeface="+mj-cs"/>
            </a:endParaRPr>
          </a:p>
          <a:p>
            <a:pPr marL="0" indent="0" algn="l" rtl="0" eaLnBrk="1" hangingPunct="1">
              <a:buFont typeface="Arial" pitchFamily="34" charset="0"/>
              <a:buNone/>
              <a:defRPr/>
            </a:pPr>
            <a:endParaRPr lang="en-US" altLang="ar-EG" sz="2400" b="1" dirty="0" smtClean="0">
              <a:cs typeface="+mj-cs"/>
            </a:endParaRPr>
          </a:p>
          <a:p>
            <a:pPr algn="l" rtl="0" eaLnBrk="1" fontAlgn="auto" hangingPunct="1">
              <a:spcAft>
                <a:spcPts val="0"/>
              </a:spcAft>
              <a:defRPr/>
            </a:pPr>
            <a:r>
              <a:rPr lang="en-US" sz="2800" b="1" dirty="0" smtClean="0">
                <a:cs typeface="+mj-cs"/>
              </a:rPr>
              <a:t> </a:t>
            </a:r>
            <a:endParaRPr lang="ar-EG" altLang="ar-EG" b="1" dirty="0" smtClean="0">
              <a:cs typeface="+mj-cs"/>
            </a:endParaRPr>
          </a:p>
        </p:txBody>
      </p:sp>
    </p:spTree>
    <p:extLst>
      <p:ext uri="{BB962C8B-B14F-4D97-AF65-F5344CB8AC3E}">
        <p14:creationId xmlns:p14="http://schemas.microsoft.com/office/powerpoint/2010/main" val="28340753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628650" y="450850"/>
            <a:ext cx="7886700" cy="6015038"/>
          </a:xfrm>
        </p:spPr>
        <p:txBody>
          <a:bodyPr rtlCol="1">
            <a:normAutofit fontScale="92500" lnSpcReduction="20000"/>
          </a:bodyPr>
          <a:lstStyle/>
          <a:p>
            <a:pPr algn="l" rtl="0" eaLnBrk="1" fontAlgn="auto" hangingPunct="1">
              <a:spcAft>
                <a:spcPts val="0"/>
              </a:spcAft>
              <a:defRPr/>
            </a:pPr>
            <a:r>
              <a:rPr lang="en-US" sz="2600" dirty="0"/>
              <a:t>Salmonella or E. coli in intestine alone (muscles, lymph nodes and organs are free), although carcass is considered </a:t>
            </a:r>
            <a:r>
              <a:rPr lang="en-US" sz="2600" dirty="0" err="1"/>
              <a:t>exretor</a:t>
            </a:r>
            <a:r>
              <a:rPr lang="en-US" sz="2600" dirty="0"/>
              <a:t> of these bacteria … can be passed for consumption "unconditionally". </a:t>
            </a:r>
          </a:p>
          <a:p>
            <a:pPr algn="l" rtl="0" eaLnBrk="1" fontAlgn="auto" hangingPunct="1">
              <a:spcAft>
                <a:spcPts val="0"/>
              </a:spcAft>
              <a:defRPr/>
            </a:pPr>
            <a:r>
              <a:rPr lang="en-US" sz="2600" dirty="0"/>
              <a:t>Specific bacteria (pathogens) like </a:t>
            </a:r>
            <a:r>
              <a:rPr lang="en-US" sz="2600" dirty="0" err="1"/>
              <a:t>haemolytic</a:t>
            </a:r>
            <a:r>
              <a:rPr lang="en-US" sz="2600" dirty="0"/>
              <a:t> Streptococci and Staphylococci, E. coli (serotype 0157:H7), Bacillus </a:t>
            </a:r>
            <a:r>
              <a:rPr lang="en-US" sz="2600" dirty="0" err="1"/>
              <a:t>anthracis</a:t>
            </a:r>
            <a:r>
              <a:rPr lang="en-US" sz="2600" dirty="0"/>
              <a:t>, </a:t>
            </a:r>
            <a:r>
              <a:rPr lang="en-US" sz="2600" dirty="0" err="1"/>
              <a:t>Erysipelothrix</a:t>
            </a:r>
            <a:r>
              <a:rPr lang="en-US" sz="2600" dirty="0"/>
              <a:t> </a:t>
            </a:r>
            <a:r>
              <a:rPr lang="en-US" sz="2600" dirty="0" err="1"/>
              <a:t>rhusiopathiae</a:t>
            </a:r>
            <a:r>
              <a:rPr lang="en-US" sz="2600" dirty="0"/>
              <a:t>, Listeria </a:t>
            </a:r>
            <a:r>
              <a:rPr lang="en-US" sz="2600" dirty="0" err="1"/>
              <a:t>monocytogenes</a:t>
            </a:r>
            <a:r>
              <a:rPr lang="en-US" sz="2600" dirty="0"/>
              <a:t>, </a:t>
            </a:r>
            <a:r>
              <a:rPr lang="en-US" sz="2600" dirty="0" err="1"/>
              <a:t>Corynebacterium</a:t>
            </a:r>
            <a:r>
              <a:rPr lang="en-US" sz="2600" dirty="0"/>
              <a:t> </a:t>
            </a:r>
            <a:r>
              <a:rPr lang="en-US" sz="2600" dirty="0" err="1"/>
              <a:t>pyogenes</a:t>
            </a:r>
            <a:r>
              <a:rPr lang="en-US" sz="2600" dirty="0"/>
              <a:t>, </a:t>
            </a:r>
            <a:r>
              <a:rPr lang="en-US" sz="2600" dirty="0" err="1"/>
              <a:t>Pasteurella</a:t>
            </a:r>
            <a:r>
              <a:rPr lang="en-US" sz="2600" dirty="0"/>
              <a:t> and Pneumococci in any sample (indicate </a:t>
            </a:r>
            <a:r>
              <a:rPr lang="en-US" sz="2600" dirty="0" err="1"/>
              <a:t>septicaemia</a:t>
            </a:r>
            <a:r>
              <a:rPr lang="en-US" sz="2600" dirty="0"/>
              <a:t> or </a:t>
            </a:r>
            <a:r>
              <a:rPr lang="en-US" sz="2600" dirty="0" err="1"/>
              <a:t>bacteraemia</a:t>
            </a:r>
            <a:r>
              <a:rPr lang="en-US" sz="2600" dirty="0"/>
              <a:t>) .. total condemnation of the carcass. </a:t>
            </a:r>
          </a:p>
          <a:p>
            <a:pPr algn="l" rtl="0" eaLnBrk="1" fontAlgn="auto" hangingPunct="1">
              <a:spcAft>
                <a:spcPts val="0"/>
              </a:spcAft>
              <a:defRPr/>
            </a:pPr>
            <a:r>
              <a:rPr lang="en-US" sz="2600" dirty="0"/>
              <a:t>Non- specific (saprophytic) bacteria by low counts and the carcass is in a good condition (good bleeding and setting with normal </a:t>
            </a:r>
            <a:r>
              <a:rPr lang="en-US" sz="2600" dirty="0" err="1"/>
              <a:t>colour</a:t>
            </a:r>
            <a:r>
              <a:rPr lang="en-US" sz="2600" dirty="0"/>
              <a:t> and </a:t>
            </a:r>
            <a:r>
              <a:rPr lang="en-US" sz="2600" dirty="0" err="1"/>
              <a:t>odour</a:t>
            </a:r>
            <a:r>
              <a:rPr lang="en-US" sz="2600" dirty="0"/>
              <a:t>).. pass for human consumption. </a:t>
            </a:r>
          </a:p>
          <a:p>
            <a:pPr algn="l" rtl="0" eaLnBrk="1" fontAlgn="auto" hangingPunct="1">
              <a:spcAft>
                <a:spcPts val="0"/>
              </a:spcAft>
              <a:defRPr/>
            </a:pPr>
            <a:r>
              <a:rPr lang="en-US" sz="2600" dirty="0"/>
              <a:t>Non-specific (saprophytic) bacteria by high </a:t>
            </a:r>
            <a:r>
              <a:rPr lang="en-US" sz="2600" dirty="0" err="1"/>
              <a:t>conts</a:t>
            </a:r>
            <a:r>
              <a:rPr lang="en-US" sz="2600" dirty="0"/>
              <a:t> carcass should conditionally be passed (after heat treatment). </a:t>
            </a:r>
          </a:p>
          <a:p>
            <a:pPr algn="l" rtl="0" eaLnBrk="1" fontAlgn="auto" hangingPunct="1">
              <a:spcAft>
                <a:spcPts val="0"/>
              </a:spcAft>
              <a:defRPr/>
            </a:pPr>
            <a:r>
              <a:rPr lang="en-US" sz="2600" dirty="0"/>
              <a:t>Obligate anaerobes in muscle samples .. carcass must conditionally be passed (after heart treatment). </a:t>
            </a:r>
          </a:p>
          <a:p>
            <a:pPr marL="0" indent="0" algn="l" rtl="0" eaLnBrk="1" fontAlgn="auto" hangingPunct="1">
              <a:spcAft>
                <a:spcPts val="0"/>
              </a:spcAft>
              <a:buFont typeface="Arial" pitchFamily="34" charset="0"/>
              <a:buNone/>
              <a:defRPr/>
            </a:pPr>
            <a:endParaRPr lang="ar-EG" altLang="ar-EG" sz="2600" dirty="0" smtClean="0"/>
          </a:p>
        </p:txBody>
      </p:sp>
    </p:spTree>
    <p:extLst>
      <p:ext uri="{BB962C8B-B14F-4D97-AF65-F5344CB8AC3E}">
        <p14:creationId xmlns:p14="http://schemas.microsoft.com/office/powerpoint/2010/main" val="773752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Content Placeholder 2"/>
          <p:cNvSpPr>
            <a:spLocks noGrp="1"/>
          </p:cNvSpPr>
          <p:nvPr>
            <p:ph idx="1"/>
          </p:nvPr>
        </p:nvSpPr>
        <p:spPr>
          <a:xfrm>
            <a:off x="628650" y="238126"/>
            <a:ext cx="7886700" cy="6899275"/>
          </a:xfrm>
        </p:spPr>
        <p:txBody>
          <a:bodyPr>
            <a:normAutofit lnSpcReduction="10000"/>
          </a:bodyPr>
          <a:lstStyle/>
          <a:p>
            <a:pPr marL="0" indent="0" algn="l" rtl="0" eaLnBrk="1" hangingPunct="1">
              <a:buFont typeface="Arial" pitchFamily="34" charset="0"/>
              <a:buNone/>
            </a:pPr>
            <a:r>
              <a:rPr lang="en-US" altLang="ar-EG" sz="3600" b="1" smtClean="0">
                <a:solidFill>
                  <a:srgbClr val="FF0000"/>
                </a:solidFill>
              </a:rPr>
              <a:t>The factors which chiefly determine the multiplication of pathogenic organisms are :</a:t>
            </a:r>
          </a:p>
          <a:p>
            <a:pPr marL="0" indent="0" algn="l" rtl="0" eaLnBrk="1" hangingPunct="1">
              <a:buFont typeface="Arial" pitchFamily="34" charset="0"/>
              <a:buNone/>
            </a:pPr>
            <a:r>
              <a:rPr lang="en-US" altLang="ar-EG" b="1" smtClean="0">
                <a:solidFill>
                  <a:srgbClr val="C00000"/>
                </a:solidFill>
              </a:rPr>
              <a:t>Moisture </a:t>
            </a:r>
          </a:p>
          <a:p>
            <a:pPr marL="0" indent="0" algn="l" rtl="0" eaLnBrk="1" hangingPunct="1">
              <a:buFont typeface="Arial" pitchFamily="34" charset="0"/>
              <a:buNone/>
            </a:pPr>
            <a:r>
              <a:rPr lang="en-US" altLang="ar-EG" b="1" smtClean="0"/>
              <a:t>   	Food-poisoning bacteria will grow on the damp surfaces of meat and in foods both damp and loosely packed, such as rissoles or sausages, may penetrate and spread throughout the food.</a:t>
            </a:r>
          </a:p>
          <a:p>
            <a:pPr marL="0" indent="0" algn="l" rtl="0" eaLnBrk="1" hangingPunct="1">
              <a:buFont typeface="Arial" pitchFamily="34" charset="0"/>
              <a:buNone/>
            </a:pPr>
            <a:r>
              <a:rPr lang="en-US" altLang="ar-EG" b="1" smtClean="0">
                <a:solidFill>
                  <a:srgbClr val="C00000"/>
                </a:solidFill>
              </a:rPr>
              <a:t>Temperature range</a:t>
            </a:r>
          </a:p>
          <a:p>
            <a:pPr marL="0" indent="0" algn="l" rtl="0" eaLnBrk="1" hangingPunct="1">
              <a:buFont typeface="Arial" pitchFamily="34" charset="0"/>
              <a:buNone/>
            </a:pPr>
            <a:r>
              <a:rPr lang="en-US" altLang="ar-EG" b="1" smtClean="0"/>
              <a:t>  	In Europe and US the majority of outbreaks occur in the summer when the temperature favours bacterial growth.</a:t>
            </a:r>
          </a:p>
        </p:txBody>
      </p:sp>
    </p:spTree>
    <p:extLst>
      <p:ext uri="{BB962C8B-B14F-4D97-AF65-F5344CB8AC3E}">
        <p14:creationId xmlns:p14="http://schemas.microsoft.com/office/powerpoint/2010/main" val="3904001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ontent Placeholder 2"/>
          <p:cNvSpPr>
            <a:spLocks noGrp="1"/>
          </p:cNvSpPr>
          <p:nvPr>
            <p:ph idx="1"/>
          </p:nvPr>
        </p:nvSpPr>
        <p:spPr>
          <a:xfrm>
            <a:off x="457200" y="533401"/>
            <a:ext cx="8229600" cy="5592763"/>
          </a:xfrm>
        </p:spPr>
        <p:txBody>
          <a:bodyPr>
            <a:normAutofit lnSpcReduction="10000"/>
          </a:bodyPr>
          <a:lstStyle/>
          <a:p>
            <a:pPr marL="0" indent="0" algn="l" rtl="0" eaLnBrk="1" hangingPunct="1">
              <a:buFont typeface="Arial" pitchFamily="34" charset="0"/>
              <a:buNone/>
            </a:pPr>
            <a:r>
              <a:rPr lang="en-US" altLang="ar-EG" b="1" smtClean="0">
                <a:solidFill>
                  <a:srgbClr val="C00000"/>
                </a:solidFill>
              </a:rPr>
              <a:t>Cooking</a:t>
            </a:r>
          </a:p>
          <a:p>
            <a:pPr marL="0" indent="0" algn="l" rtl="0" eaLnBrk="1" hangingPunct="1">
              <a:buFont typeface="Arial" pitchFamily="34" charset="0"/>
              <a:buNone/>
            </a:pPr>
            <a:r>
              <a:rPr lang="en-US" altLang="ar-EG" b="1" smtClean="0"/>
              <a:t>  	Most food-poisoning bacteria grow more quickly on protein denatured by cooking and outbreaks often stem from reheated foods. Cooked foods should never be warmed slowly but heated thoroughly and allowed to simmer for 15 minutes.</a:t>
            </a:r>
          </a:p>
          <a:p>
            <a:pPr marL="0" indent="0" algn="l" rtl="0" eaLnBrk="1" hangingPunct="1">
              <a:buFont typeface="Arial" pitchFamily="34" charset="0"/>
              <a:buNone/>
            </a:pPr>
            <a:r>
              <a:rPr lang="en-US" altLang="ar-EG" b="1" smtClean="0">
                <a:solidFill>
                  <a:srgbClr val="C00000"/>
                </a:solidFill>
              </a:rPr>
              <a:t>Time before consumption </a:t>
            </a:r>
          </a:p>
          <a:p>
            <a:pPr marL="0" indent="0" algn="l" rtl="0" eaLnBrk="1" hangingPunct="1">
              <a:buFont typeface="Arial" pitchFamily="34" charset="0"/>
              <a:buNone/>
            </a:pPr>
            <a:r>
              <a:rPr lang="en-US" altLang="ar-EG" b="1" i="1" smtClean="0"/>
              <a:t>  </a:t>
            </a:r>
            <a:r>
              <a:rPr lang="en-US" altLang="ar-EG" b="1" smtClean="0"/>
              <a:t>	The period between cooking and eating should never be longer than  1 h unless food is stored above 60</a:t>
            </a:r>
            <a:r>
              <a:rPr lang="en-US" altLang="ar-EG" b="1" baseline="30000" smtClean="0"/>
              <a:t>o</a:t>
            </a:r>
            <a:r>
              <a:rPr lang="en-US" altLang="ar-EG" b="1" smtClean="0"/>
              <a:t>C or in the cold.</a:t>
            </a:r>
          </a:p>
          <a:p>
            <a:pPr marL="0" indent="0" algn="l" rtl="0" eaLnBrk="1" hangingPunct="1">
              <a:buFont typeface="Arial" pitchFamily="34" charset="0"/>
              <a:buNone/>
            </a:pPr>
            <a:endParaRPr lang="ar-EG" altLang="ar-EG" b="1" smtClean="0"/>
          </a:p>
        </p:txBody>
      </p:sp>
    </p:spTree>
    <p:extLst>
      <p:ext uri="{BB962C8B-B14F-4D97-AF65-F5344CB8AC3E}">
        <p14:creationId xmlns:p14="http://schemas.microsoft.com/office/powerpoint/2010/main" val="33806362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628650" y="450850"/>
            <a:ext cx="7886700" cy="6015038"/>
          </a:xfrm>
        </p:spPr>
        <p:txBody>
          <a:bodyPr>
            <a:normAutofit lnSpcReduction="10000"/>
          </a:bodyPr>
          <a:lstStyle/>
          <a:p>
            <a:pPr marL="0" indent="0" algn="l" rtl="0" eaLnBrk="1" hangingPunct="1">
              <a:buFont typeface="Arial" pitchFamily="34" charset="0"/>
              <a:buNone/>
            </a:pPr>
            <a:r>
              <a:rPr lang="en-US" altLang="ar-EG" sz="2800" b="1" u="sng" smtClean="0">
                <a:solidFill>
                  <a:srgbClr val="C00000"/>
                </a:solidFill>
              </a:rPr>
              <a:t>Treatment after cooking </a:t>
            </a:r>
            <a:endParaRPr lang="en-US" altLang="ar-EG" sz="2800" b="1" smtClean="0">
              <a:solidFill>
                <a:srgbClr val="C00000"/>
              </a:solidFill>
            </a:endParaRPr>
          </a:p>
          <a:p>
            <a:pPr marL="0" indent="0" algn="l" rtl="0" eaLnBrk="1" hangingPunct="1">
              <a:buFont typeface="Arial" pitchFamily="34" charset="0"/>
              <a:buNone/>
            </a:pPr>
            <a:r>
              <a:rPr lang="en-US" altLang="ar-EG" sz="2800" b="1" smtClean="0"/>
              <a:t>  Food should be cooked quickly and refrigerated if not eaten immediately.</a:t>
            </a:r>
          </a:p>
          <a:p>
            <a:pPr marL="0" indent="0" algn="l" rtl="0" eaLnBrk="1" hangingPunct="1">
              <a:buFont typeface="Arial" pitchFamily="34" charset="0"/>
              <a:buNone/>
            </a:pPr>
            <a:r>
              <a:rPr lang="en-US" altLang="ar-EG" sz="2800" b="1" smtClean="0">
                <a:solidFill>
                  <a:srgbClr val="C00000"/>
                </a:solidFill>
              </a:rPr>
              <a:t>Hygiene </a:t>
            </a:r>
          </a:p>
          <a:p>
            <a:pPr marL="0" indent="0" algn="l" rtl="0" eaLnBrk="1" hangingPunct="1">
              <a:buFont typeface="Arial" pitchFamily="34" charset="0"/>
              <a:buNone/>
            </a:pPr>
            <a:r>
              <a:rPr lang="en-US" altLang="ar-EG" sz="2800" b="1" smtClean="0"/>
              <a:t>  High standards of both personal and work are hygiene is essential. Fresh food should be separated from cooked food and separated utensils used for each.</a:t>
            </a:r>
          </a:p>
          <a:p>
            <a:pPr marL="0" indent="0" algn="l" rtl="0" eaLnBrk="1" hangingPunct="1">
              <a:buFont typeface="Arial" pitchFamily="34" charset="0"/>
              <a:buNone/>
            </a:pPr>
            <a:r>
              <a:rPr lang="en-US" altLang="ar-EG" sz="2800" b="1" smtClean="0">
                <a:solidFill>
                  <a:srgbClr val="C00000"/>
                </a:solidFill>
              </a:rPr>
              <a:t>Pests</a:t>
            </a:r>
          </a:p>
          <a:p>
            <a:pPr marL="0" indent="0" algn="l" rtl="0" eaLnBrk="1" hangingPunct="1">
              <a:buFont typeface="Arial" pitchFamily="34" charset="0"/>
              <a:buNone/>
            </a:pPr>
            <a:r>
              <a:rPr lang="en-US" altLang="ar-EG" sz="2800" b="1" smtClean="0"/>
              <a:t>  Flies, mice rats etc must be controlled.</a:t>
            </a:r>
          </a:p>
          <a:p>
            <a:pPr marL="0" indent="0" algn="l" rtl="0" eaLnBrk="1" hangingPunct="1">
              <a:buFont typeface="Arial" pitchFamily="34" charset="0"/>
              <a:buNone/>
            </a:pPr>
            <a:r>
              <a:rPr lang="en-US" altLang="ar-EG" sz="2800" b="1" smtClean="0">
                <a:solidFill>
                  <a:srgbClr val="C00000"/>
                </a:solidFill>
              </a:rPr>
              <a:t>Injuries</a:t>
            </a:r>
          </a:p>
          <a:p>
            <a:pPr marL="0" indent="0" algn="l" rtl="0" eaLnBrk="1" hangingPunct="1">
              <a:buFont typeface="Arial" pitchFamily="34" charset="0"/>
              <a:buNone/>
            </a:pPr>
            <a:r>
              <a:rPr lang="en-US" altLang="ar-EG" sz="2800" b="1" smtClean="0"/>
              <a:t>  Personnel with septic or excreting intestinal pathogens as salmonellas must be avoid food areas.</a:t>
            </a:r>
          </a:p>
        </p:txBody>
      </p:sp>
    </p:spTree>
    <p:extLst>
      <p:ext uri="{BB962C8B-B14F-4D97-AF65-F5344CB8AC3E}">
        <p14:creationId xmlns:p14="http://schemas.microsoft.com/office/powerpoint/2010/main" val="30602300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7501"/>
            <a:ext cx="8229600" cy="5808663"/>
          </a:xfrm>
        </p:spPr>
        <p:txBody>
          <a:bodyPr>
            <a:normAutofit fontScale="92500" lnSpcReduction="10000"/>
          </a:bodyPr>
          <a:lstStyle/>
          <a:p>
            <a:pPr marL="0" indent="0" algn="l" rtl="0" eaLnBrk="1" hangingPunct="1">
              <a:buFont typeface="Arial" pitchFamily="34" charset="0"/>
              <a:buNone/>
              <a:defRPr/>
            </a:pPr>
            <a:r>
              <a:rPr lang="en-US" altLang="ar-EG" b="1" u="sng" dirty="0" smtClean="0">
                <a:solidFill>
                  <a:srgbClr val="C00000"/>
                </a:solidFill>
              </a:rPr>
              <a:t>Clothing</a:t>
            </a:r>
            <a:endParaRPr lang="en-US" altLang="ar-EG" b="1" dirty="0" smtClean="0">
              <a:solidFill>
                <a:srgbClr val="C00000"/>
              </a:solidFill>
            </a:endParaRPr>
          </a:p>
          <a:p>
            <a:pPr marL="0" indent="0" algn="l" rtl="0" eaLnBrk="1" hangingPunct="1">
              <a:buFont typeface="Arial" pitchFamily="34" charset="0"/>
              <a:buNone/>
              <a:defRPr/>
            </a:pPr>
            <a:r>
              <a:rPr lang="en-US" altLang="ar-EG" b="1" i="1" dirty="0" smtClean="0"/>
              <a:t> </a:t>
            </a:r>
            <a:r>
              <a:rPr lang="en-US" altLang="ar-EG" b="1" dirty="0" smtClean="0"/>
              <a:t>Suitable protective clothing, which is easily cleaned, must be provided for food personnel and cleaned frequently.</a:t>
            </a:r>
          </a:p>
          <a:p>
            <a:pPr marL="0" indent="0" algn="l" rtl="0" eaLnBrk="1" hangingPunct="1">
              <a:buFont typeface="Arial" pitchFamily="34" charset="0"/>
              <a:buNone/>
              <a:defRPr/>
            </a:pPr>
            <a:r>
              <a:rPr lang="en-US" altLang="ar-EG" b="1" u="sng" dirty="0" smtClean="0">
                <a:solidFill>
                  <a:srgbClr val="C00000"/>
                </a:solidFill>
              </a:rPr>
              <a:t>Medical facilities</a:t>
            </a:r>
            <a:endParaRPr lang="en-US" altLang="ar-EG" b="1" dirty="0" smtClean="0">
              <a:solidFill>
                <a:srgbClr val="C00000"/>
              </a:solidFill>
            </a:endParaRPr>
          </a:p>
          <a:p>
            <a:pPr marL="0" indent="0" algn="l" rtl="0" eaLnBrk="1" hangingPunct="1">
              <a:buFont typeface="Arial" pitchFamily="34" charset="0"/>
              <a:buNone/>
              <a:defRPr/>
            </a:pPr>
            <a:r>
              <a:rPr lang="en-US" altLang="ar-EG" b="1" dirty="0" smtClean="0"/>
              <a:t> A well-equipped medical department can not only hygienically treat first aid cases but also advise on health and hygiene practice. So far as meat is concerned the first essential in preventing food-poisoning outbreaks is obviously an adequate system of ante-and post mortal inspection of the carcasses of animal intended for food.</a:t>
            </a:r>
          </a:p>
          <a:p>
            <a:pPr marL="0" indent="0" algn="l" rtl="0" eaLnBrk="1" hangingPunct="1">
              <a:buFont typeface="Arial" pitchFamily="34" charset="0"/>
              <a:buNone/>
              <a:defRPr/>
            </a:pPr>
            <a:endParaRPr lang="ar-EG" altLang="ar-EG" b="1" dirty="0" smtClean="0"/>
          </a:p>
          <a:p>
            <a:pPr algn="l">
              <a:defRPr/>
            </a:pPr>
            <a:endParaRPr lang="ar-EG" dirty="0"/>
          </a:p>
        </p:txBody>
      </p:sp>
    </p:spTree>
    <p:extLst>
      <p:ext uri="{BB962C8B-B14F-4D97-AF65-F5344CB8AC3E}">
        <p14:creationId xmlns:p14="http://schemas.microsoft.com/office/powerpoint/2010/main" val="1384844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2"/>
          <p:cNvSpPr>
            <a:spLocks noGrp="1"/>
          </p:cNvSpPr>
          <p:nvPr>
            <p:ph idx="1"/>
          </p:nvPr>
        </p:nvSpPr>
        <p:spPr>
          <a:xfrm>
            <a:off x="628650" y="450850"/>
            <a:ext cx="7886700" cy="6015038"/>
          </a:xfrm>
        </p:spPr>
        <p:txBody>
          <a:bodyPr rtlCol="1">
            <a:normAutofit fontScale="85000" lnSpcReduction="20000"/>
          </a:bodyPr>
          <a:lstStyle/>
          <a:p>
            <a:pPr marL="0" indent="0" algn="l" rtl="0" eaLnBrk="1" fontAlgn="auto" hangingPunct="1">
              <a:spcAft>
                <a:spcPts val="0"/>
              </a:spcAft>
              <a:buFont typeface="Arial" pitchFamily="34" charset="0"/>
              <a:buNone/>
              <a:defRPr/>
            </a:pPr>
            <a:r>
              <a:rPr lang="en-US" altLang="ar-EG" b="1" i="1" dirty="0" smtClean="0">
                <a:solidFill>
                  <a:srgbClr val="FF0000"/>
                </a:solidFill>
              </a:rPr>
              <a:t>Investigation of outbreaks of food poisoning</a:t>
            </a:r>
            <a:endParaRPr lang="en-US" altLang="ar-EG" b="1" dirty="0" smtClean="0">
              <a:solidFill>
                <a:srgbClr val="FF0000"/>
              </a:solidFill>
            </a:endParaRPr>
          </a:p>
          <a:p>
            <a:pPr marL="0" indent="0" algn="l" rtl="0" eaLnBrk="1" fontAlgn="auto" hangingPunct="1">
              <a:spcAft>
                <a:spcPts val="0"/>
              </a:spcAft>
              <a:buFont typeface="Arial" pitchFamily="34" charset="0"/>
              <a:buNone/>
              <a:defRPr/>
            </a:pPr>
            <a:r>
              <a:rPr lang="en-US" altLang="ar-EG" b="1" dirty="0" smtClean="0"/>
              <a:t>The first step in the control of </a:t>
            </a:r>
            <a:r>
              <a:rPr lang="en-US" altLang="ar-EG" b="1" dirty="0" smtClean="0">
                <a:solidFill>
                  <a:srgbClr val="C00000"/>
                </a:solidFill>
              </a:rPr>
              <a:t>o</a:t>
            </a:r>
            <a:r>
              <a:rPr lang="en-US" altLang="ar-EG" b="1" i="1" dirty="0" smtClean="0"/>
              <a:t>utbreaks</a:t>
            </a:r>
            <a:r>
              <a:rPr lang="en-US" altLang="ar-EG" b="1" dirty="0" smtClean="0"/>
              <a:t> of food </a:t>
            </a:r>
            <a:r>
              <a:rPr lang="en-US" altLang="ar-EG" b="1" i="1" dirty="0" smtClean="0"/>
              <a:t>poisoning</a:t>
            </a:r>
            <a:r>
              <a:rPr lang="en-US" altLang="ar-EG" b="1" dirty="0" smtClean="0"/>
              <a:t> or any communicable disease is its rapid identification and notification to the local health authority, so that appropriate measures can be taken speedily to limit morbidity and mortality. This is the usual situation where large outbreaks occur but prompt action should also be taken in apparently isolated cases which may be part of an outbreak due to the foodstuff being widely distributed or where a meal was eaten by people from a wide area.</a:t>
            </a:r>
          </a:p>
          <a:p>
            <a:pPr marL="0" indent="0" algn="l" rtl="0" eaLnBrk="1" fontAlgn="auto" hangingPunct="1">
              <a:spcAft>
                <a:spcPts val="0"/>
              </a:spcAft>
              <a:buFont typeface="Arial" pitchFamily="34" charset="0"/>
              <a:buNone/>
              <a:defRPr/>
            </a:pPr>
            <a:r>
              <a:rPr lang="en-US" altLang="ar-EG" b="1" dirty="0" smtClean="0"/>
              <a:t>The nature of the clinical features and an estimate of the clinical features and an estimate of the incubation period are useful in determining the possible type of infection.</a:t>
            </a:r>
          </a:p>
          <a:p>
            <a:pPr marL="0" indent="0" algn="l" rtl="0" eaLnBrk="1" fontAlgn="auto" hangingPunct="1">
              <a:spcAft>
                <a:spcPts val="0"/>
              </a:spcAft>
              <a:buFont typeface="Arial" pitchFamily="34" charset="0"/>
              <a:buNone/>
              <a:defRPr/>
            </a:pPr>
            <a:r>
              <a:rPr lang="en-US" altLang="ar-EG" b="1" dirty="0" smtClean="0"/>
              <a:t>Faces, vomits and food samples must be collected with care for laboratory examination. </a:t>
            </a:r>
          </a:p>
          <a:p>
            <a:pPr marL="0" indent="0" algn="l" rtl="0" eaLnBrk="1" fontAlgn="auto" hangingPunct="1">
              <a:spcAft>
                <a:spcPts val="0"/>
              </a:spcAft>
              <a:buFont typeface="Arial" pitchFamily="34" charset="0"/>
              <a:buNone/>
              <a:defRPr/>
            </a:pPr>
            <a:endParaRPr lang="ar-EG" altLang="ar-EG" b="1" dirty="0" smtClean="0"/>
          </a:p>
        </p:txBody>
      </p:sp>
    </p:spTree>
    <p:extLst>
      <p:ext uri="{BB962C8B-B14F-4D97-AF65-F5344CB8AC3E}">
        <p14:creationId xmlns:p14="http://schemas.microsoft.com/office/powerpoint/2010/main" val="35128516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2"/>
          <p:cNvSpPr>
            <a:spLocks noGrp="1"/>
          </p:cNvSpPr>
          <p:nvPr>
            <p:ph idx="1"/>
          </p:nvPr>
        </p:nvSpPr>
        <p:spPr>
          <a:xfrm>
            <a:off x="628650" y="450850"/>
            <a:ext cx="7886700" cy="6015038"/>
          </a:xfrm>
        </p:spPr>
        <p:txBody>
          <a:bodyPr rtlCol="1">
            <a:normAutofit fontScale="92500" lnSpcReduction="20000"/>
          </a:bodyPr>
          <a:lstStyle/>
          <a:p>
            <a:pPr marL="0" indent="0" algn="l" rtl="0" eaLnBrk="1" fontAlgn="auto" hangingPunct="1">
              <a:spcAft>
                <a:spcPts val="0"/>
              </a:spcAft>
              <a:buFont typeface="Arial" pitchFamily="34" charset="0"/>
              <a:buNone/>
              <a:defRPr/>
            </a:pPr>
            <a:r>
              <a:rPr lang="en-US" altLang="ar-EG" b="1" dirty="0" smtClean="0"/>
              <a:t>Any remaining food should be with help under refrigeration. It is important to identify the specific foods eaten and not eaten and compare the attack rates. The implicated food items will have the highest attack rates. Information on the preparation, storage, refrigeration, thawing, rehea</a:t>
            </a:r>
            <a:r>
              <a:rPr lang="en-US" altLang="ar-EG" b="1" dirty="0" smtClean="0">
                <a:solidFill>
                  <a:srgbClr val="0070C0"/>
                </a:solidFill>
              </a:rPr>
              <a:t>t</a:t>
            </a:r>
            <a:r>
              <a:rPr lang="en-US" altLang="ar-EG" b="1" dirty="0" smtClean="0"/>
              <a:t>ing…</a:t>
            </a:r>
            <a:r>
              <a:rPr lang="en-US" altLang="ar-EG" b="1" dirty="0" err="1" smtClean="0"/>
              <a:t>etc</a:t>
            </a:r>
            <a:r>
              <a:rPr lang="en-US" altLang="ar-EG" b="1" dirty="0" smtClean="0"/>
              <a:t> of the food is important.</a:t>
            </a:r>
          </a:p>
          <a:p>
            <a:pPr marL="0" indent="0" algn="l" rtl="0" eaLnBrk="1" fontAlgn="auto" hangingPunct="1">
              <a:spcAft>
                <a:spcPts val="0"/>
              </a:spcAft>
              <a:buFont typeface="Arial" pitchFamily="34" charset="0"/>
              <a:buNone/>
              <a:defRPr/>
            </a:pPr>
            <a:r>
              <a:rPr lang="en-US" altLang="ar-EG" b="1" dirty="0" smtClean="0"/>
              <a:t>Possible sources of contamination must be looked for and the standards of general and personal hygiene assessed.</a:t>
            </a:r>
          </a:p>
          <a:p>
            <a:pPr marL="0" indent="0" algn="l" rtl="0" eaLnBrk="1" fontAlgn="auto" hangingPunct="1">
              <a:spcAft>
                <a:spcPts val="0"/>
              </a:spcAft>
              <a:buFont typeface="Arial" pitchFamily="34" charset="0"/>
              <a:buNone/>
              <a:defRPr/>
            </a:pPr>
            <a:r>
              <a:rPr lang="en-US" altLang="ar-EG" b="1" dirty="0" smtClean="0"/>
              <a:t>Persons with skin lesions, especially if these are, purulent in nature, must be examined and samples taken from these lesions along with nasal swabs from all food handlers if Staphylococcal food poisoning is suspected. </a:t>
            </a:r>
            <a:endParaRPr lang="ar-EG" altLang="ar-EG" b="1" dirty="0" smtClean="0"/>
          </a:p>
        </p:txBody>
      </p:sp>
    </p:spTree>
    <p:extLst>
      <p:ext uri="{BB962C8B-B14F-4D97-AF65-F5344CB8AC3E}">
        <p14:creationId xmlns:p14="http://schemas.microsoft.com/office/powerpoint/2010/main" val="27465155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2"/>
          <p:cNvSpPr>
            <a:spLocks noGrp="1"/>
          </p:cNvSpPr>
          <p:nvPr>
            <p:ph idx="1"/>
          </p:nvPr>
        </p:nvSpPr>
        <p:spPr>
          <a:xfrm>
            <a:off x="628650" y="450850"/>
            <a:ext cx="7886700" cy="6015038"/>
          </a:xfrm>
        </p:spPr>
        <p:txBody>
          <a:bodyPr rtlCol="1">
            <a:normAutofit fontScale="85000" lnSpcReduction="10000"/>
          </a:bodyPr>
          <a:lstStyle/>
          <a:p>
            <a:pPr algn="l" rtl="0" eaLnBrk="1" fontAlgn="auto" hangingPunct="1">
              <a:spcAft>
                <a:spcPts val="0"/>
              </a:spcAft>
              <a:defRPr/>
            </a:pPr>
            <a:r>
              <a:rPr lang="en-US" b="1" dirty="0"/>
              <a:t> The 9 main reasons for food poisoning </a:t>
            </a:r>
          </a:p>
          <a:p>
            <a:pPr marL="0" indent="0" algn="l" rtl="0" eaLnBrk="1" fontAlgn="auto" hangingPunct="1">
              <a:spcAft>
                <a:spcPts val="0"/>
              </a:spcAft>
              <a:buFont typeface="Arial" pitchFamily="34" charset="0"/>
              <a:buNone/>
              <a:defRPr/>
            </a:pPr>
            <a:r>
              <a:rPr lang="en-US" b="1" dirty="0" smtClean="0"/>
              <a:t>1</a:t>
            </a:r>
            <a:r>
              <a:rPr lang="en-US" b="1" dirty="0"/>
              <a:t>. Inadequate  </a:t>
            </a:r>
            <a:r>
              <a:rPr lang="en-US" b="1" dirty="0" smtClean="0"/>
              <a:t>cooling/refrigeration</a:t>
            </a:r>
            <a:r>
              <a:rPr lang="en-US" b="1" dirty="0"/>
              <a:t>, food left at room </a:t>
            </a:r>
            <a:r>
              <a:rPr lang="en-US" b="1" dirty="0" smtClean="0"/>
              <a:t> </a:t>
            </a:r>
            <a:r>
              <a:rPr lang="en-US" b="1" dirty="0"/>
              <a:t>temperature.</a:t>
            </a:r>
            <a:r>
              <a:rPr lang="ar-EG" b="1" dirty="0"/>
              <a:t>      </a:t>
            </a:r>
            <a:endParaRPr lang="en-US" b="1" dirty="0"/>
          </a:p>
          <a:p>
            <a:pPr marL="0" indent="0" algn="l" rtl="0" eaLnBrk="1" fontAlgn="auto" hangingPunct="1">
              <a:spcAft>
                <a:spcPts val="0"/>
              </a:spcAft>
              <a:buFont typeface="Arial" pitchFamily="34" charset="0"/>
              <a:buNone/>
              <a:defRPr/>
            </a:pPr>
            <a:r>
              <a:rPr lang="en-US" b="1" dirty="0" smtClean="0"/>
              <a:t>2</a:t>
            </a:r>
            <a:r>
              <a:rPr lang="en-US" b="1" dirty="0"/>
              <a:t>. Too long between preparation and consumption.        </a:t>
            </a:r>
          </a:p>
          <a:p>
            <a:pPr marL="0" indent="0" algn="l" rtl="0" eaLnBrk="1" fontAlgn="auto" hangingPunct="1">
              <a:spcAft>
                <a:spcPts val="0"/>
              </a:spcAft>
              <a:buFont typeface="Arial" pitchFamily="34" charset="0"/>
              <a:buNone/>
              <a:defRPr/>
            </a:pPr>
            <a:r>
              <a:rPr lang="en-US" b="1" dirty="0" smtClean="0"/>
              <a:t>3</a:t>
            </a:r>
            <a:r>
              <a:rPr lang="en-US" b="1" dirty="0"/>
              <a:t>. Inadequate reheating</a:t>
            </a:r>
            <a:r>
              <a:rPr lang="en-US" b="1" dirty="0" smtClean="0"/>
              <a:t>.</a:t>
            </a:r>
          </a:p>
          <a:p>
            <a:pPr marL="0" indent="0" algn="l" rtl="0" eaLnBrk="1" fontAlgn="auto" hangingPunct="1">
              <a:spcAft>
                <a:spcPts val="0"/>
              </a:spcAft>
              <a:buFont typeface="Arial" pitchFamily="34" charset="0"/>
              <a:buNone/>
              <a:defRPr/>
            </a:pPr>
            <a:r>
              <a:rPr lang="en-US" b="1" dirty="0" smtClean="0"/>
              <a:t>4</a:t>
            </a:r>
            <a:r>
              <a:rPr lang="en-US" b="1" dirty="0"/>
              <a:t>. Inadequate cooking.</a:t>
            </a:r>
            <a:r>
              <a:rPr lang="ar-EG" b="1" dirty="0"/>
              <a:t>  </a:t>
            </a:r>
            <a:r>
              <a:rPr lang="en-US" b="1" dirty="0"/>
              <a:t>    </a:t>
            </a:r>
            <a:r>
              <a:rPr lang="ar-EG" b="1" dirty="0"/>
              <a:t> </a:t>
            </a:r>
            <a:endParaRPr lang="en-US" b="1" dirty="0"/>
          </a:p>
          <a:p>
            <a:pPr marL="0" indent="0" algn="l" rtl="0" eaLnBrk="1" fontAlgn="auto" hangingPunct="1">
              <a:spcAft>
                <a:spcPts val="0"/>
              </a:spcAft>
              <a:buFont typeface="Arial" pitchFamily="34" charset="0"/>
              <a:buNone/>
              <a:defRPr/>
            </a:pPr>
            <a:r>
              <a:rPr lang="en-US" b="1" dirty="0" smtClean="0"/>
              <a:t>5</a:t>
            </a:r>
            <a:r>
              <a:rPr lang="en-US" b="1" dirty="0"/>
              <a:t>. Cross-contamination from raw to high risk/read to eat foods.</a:t>
            </a:r>
          </a:p>
          <a:p>
            <a:pPr marL="0" indent="0" algn="l" rtl="0" eaLnBrk="1" fontAlgn="auto" hangingPunct="1">
              <a:spcAft>
                <a:spcPts val="0"/>
              </a:spcAft>
              <a:buFont typeface="Arial" pitchFamily="34" charset="0"/>
              <a:buNone/>
              <a:defRPr/>
            </a:pPr>
            <a:r>
              <a:rPr lang="en-US" b="1" dirty="0" smtClean="0"/>
              <a:t>6. </a:t>
            </a:r>
            <a:r>
              <a:rPr lang="en-US" b="1" dirty="0"/>
              <a:t>Infected food handlers.</a:t>
            </a:r>
          </a:p>
          <a:p>
            <a:pPr marL="0" indent="0" algn="l" rtl="0" eaLnBrk="1" fontAlgn="auto" hangingPunct="1">
              <a:spcAft>
                <a:spcPts val="0"/>
              </a:spcAft>
              <a:buFont typeface="Arial" pitchFamily="34" charset="0"/>
              <a:buNone/>
              <a:defRPr/>
            </a:pPr>
            <a:r>
              <a:rPr lang="en-US" b="1" dirty="0" smtClean="0"/>
              <a:t>7</a:t>
            </a:r>
            <a:r>
              <a:rPr lang="en-US" b="1" dirty="0"/>
              <a:t>. Inadequate hot holding temperatures. </a:t>
            </a:r>
          </a:p>
          <a:p>
            <a:pPr marL="0" indent="0" algn="l" rtl="0" eaLnBrk="1" fontAlgn="auto" hangingPunct="1">
              <a:spcAft>
                <a:spcPts val="0"/>
              </a:spcAft>
              <a:buFont typeface="Arial" pitchFamily="34" charset="0"/>
              <a:buNone/>
              <a:defRPr/>
            </a:pPr>
            <a:r>
              <a:rPr lang="en-US" b="1" dirty="0" smtClean="0"/>
              <a:t>8</a:t>
            </a:r>
            <a:r>
              <a:rPr lang="en-US" b="1" dirty="0"/>
              <a:t>. Inadequate hand washing.</a:t>
            </a:r>
          </a:p>
          <a:p>
            <a:pPr algn="l" eaLnBrk="1" fontAlgn="auto" hangingPunct="1">
              <a:spcAft>
                <a:spcPts val="0"/>
              </a:spcAft>
              <a:defRPr/>
            </a:pPr>
            <a:r>
              <a:rPr lang="en-US" b="1" smtClean="0"/>
              <a:t>9</a:t>
            </a:r>
            <a:r>
              <a:rPr lang="en-US" b="1" dirty="0"/>
              <a:t>. Contaminated   raw food and ingredients and improper cleaning of equipment and utensils.</a:t>
            </a:r>
            <a:r>
              <a:rPr lang="en-US" dirty="0"/>
              <a:t> </a:t>
            </a:r>
            <a:endParaRPr lang="ar-EG" altLang="ar-EG" dirty="0" smtClean="0"/>
          </a:p>
        </p:txBody>
      </p:sp>
    </p:spTree>
    <p:extLst>
      <p:ext uri="{BB962C8B-B14F-4D97-AF65-F5344CB8AC3E}">
        <p14:creationId xmlns:p14="http://schemas.microsoft.com/office/powerpoint/2010/main" val="2420444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1927</Words>
  <Application>Microsoft Office PowerPoint</Application>
  <PresentationFormat>On-screen Show (4:3)</PresentationFormat>
  <Paragraphs>105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dc:creator>
  <cp:lastModifiedBy>MR</cp:lastModifiedBy>
  <cp:revision>4</cp:revision>
  <dcterms:created xsi:type="dcterms:W3CDTF">2006-08-16T00:00:00Z</dcterms:created>
  <dcterms:modified xsi:type="dcterms:W3CDTF">2020-03-20T17:07:15Z</dcterms:modified>
</cp:coreProperties>
</file>